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359" r:id="rId3"/>
    <p:sldId id="327" r:id="rId4"/>
    <p:sldId id="371" r:id="rId5"/>
    <p:sldId id="310" r:id="rId6"/>
    <p:sldId id="432" r:id="rId7"/>
    <p:sldId id="430"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362"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407"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387" r:id="rId56"/>
    <p:sldId id="434" r:id="rId57"/>
    <p:sldId id="344" r:id="rId58"/>
    <p:sldId id="275" r:id="rId59"/>
    <p:sldId id="257" r:id="rId60"/>
    <p:sldId id="288" r:id="rId61"/>
    <p:sldId id="289" r:id="rId62"/>
    <p:sldId id="312" r:id="rId63"/>
    <p:sldId id="356" r:id="rId64"/>
    <p:sldId id="313" r:id="rId65"/>
    <p:sldId id="314" r:id="rId66"/>
    <p:sldId id="316" r:id="rId67"/>
    <p:sldId id="317" r:id="rId68"/>
    <p:sldId id="320" r:id="rId69"/>
    <p:sldId id="272" r:id="rId70"/>
    <p:sldId id="273" r:id="rId71"/>
    <p:sldId id="279" r:id="rId72"/>
    <p:sldId id="281" r:id="rId73"/>
    <p:sldId id="278" r:id="rId74"/>
    <p:sldId id="419" r:id="rId75"/>
    <p:sldId id="274" r:id="rId76"/>
    <p:sldId id="276" r:id="rId77"/>
    <p:sldId id="290" r:id="rId78"/>
    <p:sldId id="277" r:id="rId79"/>
    <p:sldId id="420" r:id="rId80"/>
    <p:sldId id="282" r:id="rId81"/>
    <p:sldId id="298" r:id="rId82"/>
    <p:sldId id="293" r:id="rId83"/>
    <p:sldId id="297" r:id="rId84"/>
    <p:sldId id="296" r:id="rId85"/>
    <p:sldId id="295" r:id="rId86"/>
    <p:sldId id="421" r:id="rId87"/>
    <p:sldId id="335" r:id="rId88"/>
    <p:sldId id="334" r:id="rId89"/>
    <p:sldId id="302" r:id="rId90"/>
    <p:sldId id="431" r:id="rId91"/>
    <p:sldId id="424" r:id="rId92"/>
    <p:sldId id="423" r:id="rId93"/>
    <p:sldId id="422" r:id="rId94"/>
    <p:sldId id="435" r:id="rId95"/>
    <p:sldId id="358" r:id="rId96"/>
    <p:sldId id="294" r:id="rId97"/>
    <p:sldId id="307" r:id="rId98"/>
    <p:sldId id="425" r:id="rId99"/>
    <p:sldId id="426" r:id="rId100"/>
    <p:sldId id="357" r:id="rId101"/>
    <p:sldId id="270" r:id="rId102"/>
    <p:sldId id="427" r:id="rId103"/>
    <p:sldId id="428" r:id="rId104"/>
    <p:sldId id="429" r:id="rId105"/>
    <p:sldId id="345" r:id="rId106"/>
    <p:sldId id="347" r:id="rId107"/>
    <p:sldId id="349" r:id="rId108"/>
    <p:sldId id="350" r:id="rId109"/>
    <p:sldId id="351" r:id="rId110"/>
    <p:sldId id="352" r:id="rId111"/>
    <p:sldId id="353" r:id="rId112"/>
    <p:sldId id="354" r:id="rId113"/>
    <p:sldId id="346" r:id="rId114"/>
    <p:sldId id="348" r:id="rId115"/>
    <p:sldId id="360"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69" userDrawn="1">
          <p15:clr>
            <a:srgbClr val="A4A3A4"/>
          </p15:clr>
        </p15:guide>
        <p15:guide id="2" pos="6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54" autoAdjust="0"/>
    <p:restoredTop sz="94660"/>
  </p:normalViewPr>
  <p:slideViewPr>
    <p:cSldViewPr snapToGrid="0">
      <p:cViewPr varScale="1">
        <p:scale>
          <a:sx n="110" d="100"/>
          <a:sy n="110" d="100"/>
        </p:scale>
        <p:origin x="350" y="82"/>
      </p:cViewPr>
      <p:guideLst>
        <p:guide orient="horz" pos="4269"/>
        <p:guide pos="61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wmf"/><Relationship Id="rId5" Type="http://schemas.openxmlformats.org/officeDocument/2006/relationships/oleObject" Target="../embeddings/oleObject3.bin"/><Relationship Id="rId4" Type="http://schemas.openxmlformats.org/officeDocument/2006/relationships/image" Target="../media/image50.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780.png"/><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8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7.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1.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014364" cy="3955743"/>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smtClean="0">
                    <a:solidFill>
                      <a:srgbClr val="FF0000"/>
                    </a:solidFill>
                  </a:rPr>
                  <a:t>SPR does </a:t>
                </a:r>
                <a:r>
                  <a:rPr lang="en-US" u="sng" dirty="0" smtClean="0">
                    <a:solidFill>
                      <a:srgbClr val="FF0000"/>
                    </a:solidFill>
                  </a:rPr>
                  <a:t>not</a:t>
                </a:r>
                <a:r>
                  <a:rPr lang="en-US" dirty="0" smtClean="0">
                    <a:solidFill>
                      <a:srgbClr val="FF0000"/>
                    </a:solidFill>
                  </a:rPr>
                  <a:t> stand for </a:t>
                </a:r>
                <a:r>
                  <a:rPr lang="en-US" dirty="0" err="1" smtClean="0">
                    <a:solidFill>
                      <a:srgbClr val="FF0000"/>
                    </a:solidFill>
                  </a:rPr>
                  <a:t>Spawners</a:t>
                </a:r>
                <a:r>
                  <a:rPr lang="en-US" dirty="0" smtClean="0">
                    <a:solidFill>
                      <a:srgbClr val="FF0000"/>
                    </a:solidFill>
                  </a:rPr>
                  <a:t> per Recruit! SPR is a ratio of ratios (i.e., Fished </a:t>
                </a:r>
                <a:r>
                  <a:rPr lang="en-US" dirty="0" err="1" smtClean="0">
                    <a:solidFill>
                      <a:srgbClr val="FF0000"/>
                    </a:solidFill>
                  </a:rPr>
                  <a:t>Spawners</a:t>
                </a:r>
                <a:r>
                  <a:rPr lang="en-US" dirty="0" smtClean="0">
                    <a:solidFill>
                      <a:srgbClr val="FF0000"/>
                    </a:solidFill>
                  </a:rPr>
                  <a:t> per Recruit divided by Unfished </a:t>
                </a:r>
                <a:r>
                  <a:rPr lang="en-US" dirty="0" err="1" smtClean="0">
                    <a:solidFill>
                      <a:srgbClr val="FF0000"/>
                    </a:solidFill>
                  </a:rPr>
                  <a:t>Spawners</a:t>
                </a:r>
                <a:r>
                  <a:rPr lang="en-US" dirty="0" smtClean="0">
                    <a:solidFill>
                      <a:srgbClr val="FF0000"/>
                    </a:solidFill>
                  </a:rPr>
                  <a:t> per Recruit) </a:t>
                </a:r>
              </a:p>
              <a:p>
                <a:r>
                  <a:rPr lang="en-US" dirty="0" smtClean="0">
                    <a:solidFill>
                      <a:srgbClr val="FF0000"/>
                    </a:solidFill>
                  </a:rPr>
                  <a:t>SPR represents the </a:t>
                </a:r>
                <a:r>
                  <a:rPr lang="en-US" dirty="0" err="1" smtClean="0">
                    <a:solidFill>
                      <a:srgbClr val="FF0000"/>
                    </a:solidFill>
                  </a:rPr>
                  <a:t>spawners</a:t>
                </a:r>
                <a:r>
                  <a:rPr lang="en-US" dirty="0" smtClean="0">
                    <a:solidFill>
                      <a:srgbClr val="FF0000"/>
                    </a:solidFill>
                  </a:rPr>
                  <a:t> per recruit under a given fishing mortality compared to how many there would be in the unfished population</a:t>
                </a:r>
                <a:endParaRPr lang="en-US" dirty="0" smtClean="0">
                  <a:solidFill>
                    <a:srgbClr val="FF0000"/>
                  </a:solidFill>
                </a:endParaRPr>
              </a:p>
              <a:p>
                <a:r>
                  <a:rPr lang="en-US" dirty="0" smtClean="0"/>
                  <a:t>Reference </a:t>
                </a:r>
                <a:r>
                  <a:rPr lang="en-US" dirty="0"/>
                  <a:t>points based on SPR </a:t>
                </a:r>
                <a:r>
                  <a:rPr lang="en-US" dirty="0" smtClean="0">
                    <a:solidFill>
                      <a:srgbClr val="FF0000"/>
                    </a:solidFill>
                  </a:rPr>
                  <a:t>are</a:t>
                </a:r>
                <a:r>
                  <a:rPr lang="en-US" dirty="0" smtClean="0"/>
                  <a:t> </a:t>
                </a:r>
                <a:r>
                  <a:rPr lang="en-US" dirty="0"/>
                  <a:t>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8629"/>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a:t>
                </a:r>
                <a:r>
                  <a:rPr lang="en-CA" dirty="0" smtClean="0"/>
                  <a:t>is </a:t>
                </a:r>
                <a:r>
                  <a:rPr lang="en-CA" dirty="0"/>
                  <a:t>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40% </a:t>
                </a:r>
                <a:r>
                  <a:rPr lang="en-CA" dirty="0" smtClean="0"/>
                  <a:t>SPR</a:t>
                </a:r>
                <a:r>
                  <a:rPr lang="en-CA" baseline="-25000" dirty="0" smtClean="0">
                    <a:solidFill>
                      <a:srgbClr val="FF0000"/>
                    </a:solidFill>
                  </a:rPr>
                  <a:t>0</a:t>
                </a:r>
                <a:r>
                  <a:rPr lang="en-CA" dirty="0" smtClean="0"/>
                  <a:t>.</a:t>
                </a:r>
                <a:endParaRPr lang="en-CA" baseline="-25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71207" y="5188876"/>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1050288" cy="369332"/>
          </a:xfrm>
          <a:prstGeom prst="rect">
            <a:avLst/>
          </a:prstGeom>
          <a:noFill/>
        </p:spPr>
        <p:txBody>
          <a:bodyPr wrap="none" rtlCol="0">
            <a:spAutoFit/>
          </a:bodyPr>
          <a:lstStyle/>
          <a:p>
            <a:r>
              <a:rPr lang="en-US" dirty="0" smtClean="0">
                <a:solidFill>
                  <a:srgbClr val="C00000"/>
                </a:solidFill>
              </a:rPr>
              <a:t>40%SPR</a:t>
            </a:r>
            <a:r>
              <a:rPr lang="en-US" baseline="-25000" dirty="0" smtClean="0">
                <a:solidFill>
                  <a:srgbClr val="C00000"/>
                </a:solidFill>
              </a:rPr>
              <a:t>0</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6909362"/>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F</a:t>
                      </a:r>
                      <a:r>
                        <a:rPr lang="en-US" sz="1800" b="1" baseline="-25000" dirty="0">
                          <a:effectLst/>
                          <a:latin typeface="+mn-lt"/>
                        </a:rPr>
                        <a:t>MSY</a:t>
                      </a:r>
                      <a:r>
                        <a:rPr lang="en-US" sz="1800" b="1" dirty="0">
                          <a:effectLst/>
                          <a:latin typeface="+mn-lt"/>
                        </a:rPr>
                        <a:t> ≈ 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p:sp>
        <p:nvSpPr>
          <p:cNvPr id="6" name="TextBox 5"/>
          <p:cNvSpPr txBox="1"/>
          <p:nvPr/>
        </p:nvSpPr>
        <p:spPr>
          <a:xfrm>
            <a:off x="8201891" y="4918364"/>
            <a:ext cx="3927763" cy="646331"/>
          </a:xfrm>
          <a:prstGeom prst="rect">
            <a:avLst/>
          </a:prstGeom>
          <a:noFill/>
        </p:spPr>
        <p:txBody>
          <a:bodyPr wrap="square" rtlCol="0">
            <a:spAutoFit/>
          </a:bodyPr>
          <a:lstStyle/>
          <a:p>
            <a:r>
              <a:rPr lang="en-US" dirty="0" smtClean="0">
                <a:solidFill>
                  <a:srgbClr val="C00000"/>
                </a:solidFill>
              </a:rPr>
              <a:t>Lower numbers reflect that the stock is more productive at lower stock sizes </a:t>
            </a:r>
            <a:endParaRPr lang="en-US" dirty="0">
              <a:solidFill>
                <a:srgbClr val="C00000"/>
              </a:solidFill>
            </a:endParaRPr>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EDC7-5452-4E5E-8B2B-EAC346AEAC2F}"/>
              </a:ext>
            </a:extLst>
          </p:cNvPr>
          <p:cNvSpPr>
            <a:spLocks noGrp="1"/>
          </p:cNvSpPr>
          <p:nvPr>
            <p:ph type="title"/>
          </p:nvPr>
        </p:nvSpPr>
        <p:spPr/>
        <p:txBody>
          <a:bodyPr/>
          <a:lstStyle/>
          <a:p>
            <a:r>
              <a:rPr lang="en-US" dirty="0">
                <a:solidFill>
                  <a:srgbClr val="FF0000"/>
                </a:solidFill>
              </a:rPr>
              <a:t>End day 1 – move SPR to day 2 if we run out of time.</a:t>
            </a:r>
          </a:p>
        </p:txBody>
      </p:sp>
      <p:sp>
        <p:nvSpPr>
          <p:cNvPr id="3" name="Content Placeholder 2">
            <a:extLst>
              <a:ext uri="{FF2B5EF4-FFF2-40B4-BE49-F238E27FC236}">
                <a16:creationId xmlns:a16="http://schemas.microsoft.com/office/drawing/2014/main" id="{36D2664B-E4D1-4732-8009-4B170DAE14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64602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7. Approaches for Data-limited Stocks</a:t>
            </a:r>
          </a:p>
        </p:txBody>
      </p:sp>
      <p:sp>
        <p:nvSpPr>
          <p:cNvPr id="3" name="TextBox 2">
            <a:extLst>
              <a:ext uri="{FF2B5EF4-FFF2-40B4-BE49-F238E27FC236}">
                <a16:creationId xmlns:a16="http://schemas.microsoft.com/office/drawing/2014/main" id="{F28BBC60-EFE3-41B5-89E6-BDA0E4FAE63E}"/>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15127125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0B0C-5F3A-4C8F-8BAB-6146EBD98064}"/>
              </a:ext>
            </a:extLst>
          </p:cNvPr>
          <p:cNvSpPr>
            <a:spLocks noGrp="1"/>
          </p:cNvSpPr>
          <p:nvPr>
            <p:ph type="title"/>
          </p:nvPr>
        </p:nvSpPr>
        <p:spPr/>
        <p:txBody>
          <a:bodyPr/>
          <a:lstStyle/>
          <a:p>
            <a:r>
              <a:rPr lang="en-US" dirty="0"/>
              <a:t>Approaches for Data-limited Stocks</a:t>
            </a:r>
          </a:p>
        </p:txBody>
      </p:sp>
      <p:sp>
        <p:nvSpPr>
          <p:cNvPr id="3" name="Content Placeholder 2">
            <a:extLst>
              <a:ext uri="{FF2B5EF4-FFF2-40B4-BE49-F238E27FC236}">
                <a16:creationId xmlns:a16="http://schemas.microsoft.com/office/drawing/2014/main" id="{3C935BDD-8A26-40B2-B372-A60F729D8F27}"/>
              </a:ext>
            </a:extLst>
          </p:cNvPr>
          <p:cNvSpPr>
            <a:spLocks noGrp="1"/>
          </p:cNvSpPr>
          <p:nvPr>
            <p:ph idx="1"/>
          </p:nvPr>
        </p:nvSpPr>
        <p:spPr/>
        <p:txBody>
          <a:bodyPr/>
          <a:lstStyle/>
          <a:p>
            <a:r>
              <a:rPr lang="en-US" dirty="0"/>
              <a:t>Methods:</a:t>
            </a:r>
          </a:p>
          <a:p>
            <a:pPr lvl="1"/>
            <a:r>
              <a:rPr lang="en-US" dirty="0"/>
              <a:t>Empirical, theoretical, and historical proxies for </a:t>
            </a:r>
            <a:r>
              <a:rPr lang="en-US" i="1" dirty="0"/>
              <a:t>B</a:t>
            </a:r>
            <a:r>
              <a:rPr lang="en-US" i="1" baseline="-25000" dirty="0"/>
              <a:t>0</a:t>
            </a:r>
            <a:r>
              <a:rPr lang="en-US" dirty="0"/>
              <a:t> and </a:t>
            </a:r>
            <a:r>
              <a:rPr lang="en-US" i="1" dirty="0"/>
              <a:t>B</a:t>
            </a:r>
            <a:r>
              <a:rPr lang="en-US" i="1" baseline="-25000" dirty="0"/>
              <a:t>MSY</a:t>
            </a:r>
            <a:endParaRPr lang="en-US" dirty="0"/>
          </a:p>
          <a:p>
            <a:pPr lvl="1"/>
            <a:r>
              <a:rPr lang="en-US" dirty="0"/>
              <a:t>Catch-only methods: can provide estimates of B relative to </a:t>
            </a:r>
            <a:r>
              <a:rPr lang="en-US" i="1" dirty="0"/>
              <a:t>B</a:t>
            </a:r>
            <a:r>
              <a:rPr lang="en-US" i="1" baseline="-25000" dirty="0"/>
              <a:t>0</a:t>
            </a:r>
            <a:r>
              <a:rPr lang="en-US" dirty="0"/>
              <a:t> and </a:t>
            </a:r>
            <a:r>
              <a:rPr lang="en-US" i="1" dirty="0"/>
              <a:t>B</a:t>
            </a:r>
            <a:r>
              <a:rPr lang="en-US" i="1" baseline="-25000" dirty="0"/>
              <a:t>MSY</a:t>
            </a:r>
            <a:r>
              <a:rPr lang="en-US" dirty="0"/>
              <a:t> </a:t>
            </a:r>
          </a:p>
          <a:p>
            <a:pPr lvl="2"/>
            <a:r>
              <a:rPr lang="en-US" dirty="0"/>
              <a:t>they have generally been used to estimate global trends in stock status and not for stock assessment</a:t>
            </a:r>
          </a:p>
          <a:p>
            <a:pPr lvl="1"/>
            <a:r>
              <a:rPr lang="en-US" dirty="0"/>
              <a:t>Closed-loop simulation approaches: an alternative to using empirical proxies or methods that rely on strong model assumptions or priors</a:t>
            </a:r>
          </a:p>
          <a:p>
            <a:endParaRPr lang="en-US" dirty="0"/>
          </a:p>
        </p:txBody>
      </p:sp>
    </p:spTree>
    <p:extLst>
      <p:ext uri="{BB962C8B-B14F-4D97-AF65-F5344CB8AC3E}">
        <p14:creationId xmlns:p14="http://schemas.microsoft.com/office/powerpoint/2010/main" val="2972387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D68-BB61-4474-BC60-CD2665E2CB5E}"/>
              </a:ext>
            </a:extLst>
          </p:cNvPr>
          <p:cNvSpPr>
            <a:spLocks noGrp="1"/>
          </p:cNvSpPr>
          <p:nvPr>
            <p:ph type="title"/>
          </p:nvPr>
        </p:nvSpPr>
        <p:spPr/>
        <p:txBody>
          <a:bodyPr/>
          <a:lstStyle/>
          <a:p>
            <a:r>
              <a:rPr lang="en-US" dirty="0"/>
              <a:t>Theoretical Proxies for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BF679-C065-4E9A-A132-B6E0E137E3B8}"/>
                  </a:ext>
                </a:extLst>
              </p:cNvPr>
              <p:cNvSpPr>
                <a:spLocks noGrp="1"/>
              </p:cNvSpPr>
              <p:nvPr>
                <p:ph idx="1"/>
              </p:nvPr>
            </p:nvSpPr>
            <p:spPr/>
            <p:txBody>
              <a:bodyPr/>
              <a:lstStyle/>
              <a:p>
                <a:r>
                  <a:rPr lang="en-US" dirty="0"/>
                  <a:t>Per-recruit models: Spawning Potential Ratio (SPR)</a:t>
                </a:r>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oMath>
                </a14:m>
                <a:r>
                  <a:rPr lang="en-US" dirty="0"/>
                  <a:t> represents the </a:t>
                </a:r>
                <a14:m>
                  <m:oMath xmlns:m="http://schemas.openxmlformats.org/officeDocument/2006/math">
                    <m:r>
                      <a:rPr lang="en-US" i="1" dirty="0">
                        <a:latin typeface="Cambria Math" panose="02040503050406030204" pitchFamily="18" charset="0"/>
                      </a:rPr>
                      <m:t>𝐹</m:t>
                    </m:r>
                  </m:oMath>
                </a14:m>
                <a:r>
                  <a:rPr lang="en-US" dirty="0"/>
                  <a:t> that results in </a:t>
                </a:r>
                <a14:m>
                  <m:oMath xmlns:m="http://schemas.openxmlformats.org/officeDocument/2006/math">
                    <m:r>
                      <a:rPr lang="en-US" b="0" i="1" dirty="0" smtClean="0">
                        <a:latin typeface="Cambria Math" panose="02040503050406030204" pitchFamily="18" charset="0"/>
                      </a:rPr>
                      <m:t>𝑋</m:t>
                    </m:r>
                  </m:oMath>
                </a14:m>
                <a:r>
                  <a:rPr lang="en-US" dirty="0"/>
                  <a:t>% of unfished SSB-pre-recruit</a:t>
                </a:r>
              </a:p>
              <a:p>
                <a:pPr lvl="2"/>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r>
                      <a:rPr lang="en-US" i="1" baseline="-25000" dirty="0">
                        <a:latin typeface="Cambria Math" panose="02040503050406030204" pitchFamily="18" charset="0"/>
                      </a:rPr>
                      <m:t> </m:t>
                    </m:r>
                  </m:oMath>
                </a14:m>
                <a:r>
                  <a:rPr lang="en-US" dirty="0"/>
                  <a:t>is a common proxy for </a:t>
                </a:r>
                <a14:m>
                  <m:oMath xmlns:m="http://schemas.openxmlformats.org/officeDocument/2006/math">
                    <m:r>
                      <a:rPr lang="en-US" i="1" dirty="0">
                        <a:latin typeface="Cambria Math" panose="02040503050406030204" pitchFamily="18" charset="0"/>
                      </a:rPr>
                      <m:t>𝐹</m:t>
                    </m:r>
                    <m:r>
                      <a:rPr lang="en-US" b="0" i="1" baseline="-25000" dirty="0" smtClean="0">
                        <a:latin typeface="Cambria Math" panose="02040503050406030204" pitchFamily="18" charset="0"/>
                      </a:rPr>
                      <m:t>𝑀𝑆𝑌</m:t>
                    </m:r>
                    <m:r>
                      <a:rPr lang="en-US" i="1" baseline="-25000" dirty="0">
                        <a:latin typeface="Cambria Math" panose="02040503050406030204" pitchFamily="18" charset="0"/>
                      </a:rPr>
                      <m:t> </m:t>
                    </m:r>
                  </m:oMath>
                </a14:m>
                <a:endParaRPr lang="en-US" dirty="0"/>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a:rPr lang="en-US" b="0" i="1" baseline="-25000" dirty="0" smtClean="0">
                        <a:latin typeface="Cambria Math" panose="02040503050406030204" pitchFamily="18" charset="0"/>
                      </a:rPr>
                      <m:t>𝑀𝑆𝑌</m:t>
                    </m:r>
                  </m:oMath>
                </a14:m>
                <a:r>
                  <a:rPr lang="en-US" dirty="0"/>
                  <a:t> depends on productivity</a:t>
                </a:r>
              </a:p>
              <a:p>
                <a:pPr lvl="1"/>
                <a:r>
                  <a:rPr lang="en-US" dirty="0"/>
                  <a:t>Biomass reference point:</a:t>
                </a:r>
              </a:p>
              <a:p>
                <a:pPr lvl="2"/>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 equilibrium B from fishing at </a:t>
                </a:r>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𝑋</m:t>
                    </m:r>
                    <m:r>
                      <a:rPr lang="en-US" i="1" baseline="-25000" dirty="0" smtClean="0">
                        <a:latin typeface="Cambria Math" panose="02040503050406030204" pitchFamily="18" charset="0"/>
                      </a:rPr>
                      <m:t>%</m:t>
                    </m:r>
                    <m:r>
                      <a:rPr lang="en-US" i="1" baseline="-25000" dirty="0" smtClean="0">
                        <a:latin typeface="Cambria Math" panose="02040503050406030204" pitchFamily="18" charset="0"/>
                      </a:rPr>
                      <m:t>𝑆𝑃𝑅</m:t>
                    </m:r>
                    <m:r>
                      <a:rPr lang="en-US" i="1" baseline="-25000" dirty="0" smtClean="0">
                        <a:latin typeface="Cambria Math" panose="02040503050406030204" pitchFamily="18" charset="0"/>
                      </a:rPr>
                      <m:t> </m:t>
                    </m:r>
                  </m:oMath>
                </a14:m>
                <a:endParaRPr lang="en-US" baseline="-25000" dirty="0"/>
              </a:p>
              <a:p>
                <a:pPr lvl="2"/>
                <a:endParaRPr lang="en-US" dirty="0"/>
              </a:p>
            </p:txBody>
          </p:sp>
        </mc:Choice>
        <mc:Fallback xmlns="">
          <p:sp>
            <p:nvSpPr>
              <p:cNvPr id="3" name="Content Placeholder 2">
                <a:extLst>
                  <a:ext uri="{FF2B5EF4-FFF2-40B4-BE49-F238E27FC236}">
                    <a16:creationId xmlns:a16="http://schemas.microsoft.com/office/drawing/2014/main" id="{90EBF679-C065-4E9A-A132-B6E0E137E3B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b="1" i="1" dirty="0" smtClean="0">
                                    <a:effectLst/>
                                    <a:latin typeface="Cambria Math" panose="02040503050406030204" pitchFamily="18" charset="0"/>
                                  </a:rPr>
                                  <m:t>𝒓</m:t>
                                </m:r>
                              </m:oMath>
                            </m:oMathPara>
                          </a14:m>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 xmlns:m="http://schemas.openxmlformats.org/officeDocument/2006/math">
                              <m:r>
                                <a:rPr lang="en-US" sz="1800" b="1" i="1" smtClean="0">
                                  <a:effectLst/>
                                  <a:latin typeface="Cambria Math" panose="02040503050406030204" pitchFamily="18" charset="0"/>
                                </a:rPr>
                                <m:t>𝑭</m:t>
                              </m:r>
                              <m:r>
                                <a:rPr lang="en-US" sz="1800" b="1" i="1" baseline="-25000" smtClean="0">
                                  <a:effectLst/>
                                  <a:latin typeface="Cambria Math" panose="02040503050406030204" pitchFamily="18" charset="0"/>
                                </a:rPr>
                                <m:t>𝑴𝑺𝒀</m:t>
                              </m:r>
                            </m:oMath>
                          </a14:m>
                          <a:r>
                            <a:rPr lang="en-US" sz="1800" b="1" dirty="0">
                              <a:effectLst/>
                              <a:latin typeface="Century Gothic" panose="020B0502020202020204" pitchFamily="34" charset="0"/>
                            </a:rPr>
                            <a:t> ≈ </a:t>
                          </a:r>
                          <a14:m>
                            <m:oMath xmlns:m="http://schemas.openxmlformats.org/officeDocument/2006/math">
                              <m:r>
                                <a:rPr lang="en-US" sz="1800" b="1" i="1" dirty="0" smtClean="0">
                                  <a:effectLst/>
                                  <a:latin typeface="Cambria Math" panose="02040503050406030204" pitchFamily="18" charset="0"/>
                                </a:rPr>
                                <m:t>𝑭</m:t>
                              </m:r>
                              <m:r>
                                <a:rPr lang="en-US" sz="1800" b="1" i="1" baseline="-25000" dirty="0">
                                  <a:effectLst/>
                                  <a:latin typeface="Cambria Math" panose="02040503050406030204" pitchFamily="18" charset="0"/>
                                </a:rPr>
                                <m:t>𝑿</m:t>
                              </m:r>
                              <m:r>
                                <a:rPr lang="en-US" sz="1800" b="1" i="1" baseline="-25000" dirty="0">
                                  <a:effectLst/>
                                  <a:latin typeface="Cambria Math" panose="02040503050406030204" pitchFamily="18" charset="0"/>
                                </a:rPr>
                                <m:t>%</m:t>
                              </m:r>
                              <m:r>
                                <a:rPr lang="en-US" sz="1800" b="1" i="1" baseline="-25000" dirty="0">
                                  <a:effectLst/>
                                  <a:latin typeface="Cambria Math" panose="02040503050406030204" pitchFamily="18" charset="0"/>
                                </a:rPr>
                                <m:t>𝑺𝑷𝑹</m:t>
                              </m:r>
                            </m:oMath>
                          </a14:m>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Choice>
        <mc:Fallback xmlns="">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35052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51832" t="-20690" r="-136649" b="-389655"/>
                          </a:stretch>
                        </a:blipFill>
                      </a:tcPr>
                    </a:tc>
                    <a:tc>
                      <a:txBody>
                        <a:bodyPr/>
                        <a:lstStyle/>
                        <a:p>
                          <a:endParaRPr lang="en-US"/>
                        </a:p>
                      </a:txBody>
                      <a:tcPr marL="68580" marR="68580" marT="0" marB="0">
                        <a:blipFill>
                          <a:blip r:embed="rId3"/>
                          <a:stretch>
                            <a:fillRect l="-186434" t="-20690" r="-1163" b="-389655"/>
                          </a:stretch>
                        </a:blipFill>
                      </a:tcPr>
                    </a:tc>
                    <a:extLst>
                      <a:ext uri="{0D108BD9-81ED-4DB2-BD59-A6C34878D82A}">
                        <a16:rowId xmlns:a16="http://schemas.microsoft.com/office/drawing/2014/main" val="3743201480"/>
                      </a:ext>
                    </a:extLst>
                  </a:tr>
                  <a:tr h="27432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27432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27432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27432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18288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Fallback>
      </mc:AlternateContent>
      <p:sp>
        <p:nvSpPr>
          <p:cNvPr id="5" name="TextBox 4">
            <a:extLst>
              <a:ext uri="{FF2B5EF4-FFF2-40B4-BE49-F238E27FC236}">
                <a16:creationId xmlns:a16="http://schemas.microsoft.com/office/drawing/2014/main" id="{E1EA88A9-649F-40E4-9D6F-C18C68BC6AA3}"/>
              </a:ext>
            </a:extLst>
          </p:cNvPr>
          <p:cNvSpPr txBox="1"/>
          <p:nvPr/>
        </p:nvSpPr>
        <p:spPr>
          <a:xfrm>
            <a:off x="9798340" y="6550111"/>
            <a:ext cx="2393660" cy="276999"/>
          </a:xfrm>
          <a:prstGeom prst="rect">
            <a:avLst/>
          </a:prstGeom>
          <a:noFill/>
        </p:spPr>
        <p:txBody>
          <a:bodyPr wrap="square" rtlCol="0">
            <a:spAutoFit/>
          </a:bodyPr>
          <a:lstStyle/>
          <a:p>
            <a:pPr algn="r"/>
            <a:r>
              <a:rPr lang="en-US" sz="1200" dirty="0"/>
              <a:t>NZ Ministry of Fisheries</a:t>
            </a:r>
            <a:r>
              <a:rPr lang="en-US" sz="1200" dirty="0">
                <a:cs typeface="Arial" panose="020B0604020202020204" pitchFamily="34" charset="0"/>
              </a:rPr>
              <a:t> (2011)</a:t>
            </a:r>
          </a:p>
        </p:txBody>
      </p:sp>
    </p:spTree>
    <p:extLst>
      <p:ext uri="{BB962C8B-B14F-4D97-AF65-F5344CB8AC3E}">
        <p14:creationId xmlns:p14="http://schemas.microsoft.com/office/powerpoint/2010/main" val="32425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14E-EA14-43BE-AD13-A1E26E81AB91}"/>
              </a:ext>
            </a:extLst>
          </p:cNvPr>
          <p:cNvSpPr>
            <a:spLocks noGrp="1"/>
          </p:cNvSpPr>
          <p:nvPr>
            <p:ph type="title"/>
          </p:nvPr>
        </p:nvSpPr>
        <p:spPr/>
        <p:txBody>
          <a:bodyPr/>
          <a:lstStyle/>
          <a:p>
            <a:r>
              <a:rPr lang="en-US" dirty="0"/>
              <a:t>Theoretical Proxies for </a:t>
            </a:r>
            <a:r>
              <a:rPr lang="en-US" i="1" dirty="0"/>
              <a:t>F</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28CA9-6F96-4DC6-B5CB-EF5B36A25839}"/>
                  </a:ext>
                </a:extLst>
              </p:cNvPr>
              <p:cNvSpPr>
                <a:spLocks noGrp="1"/>
              </p:cNvSpPr>
              <p:nvPr>
                <p:ph idx="1"/>
              </p:nvPr>
            </p:nvSpPr>
            <p:spPr/>
            <p:txBody>
              <a:bodyPr/>
              <a:lstStyle/>
              <a:p>
                <a:r>
                  <a:rPr lang="en-US" dirty="0"/>
                  <a:t>Other </a:t>
                </a:r>
                <a:r>
                  <a:rPr lang="en-US" i="1" dirty="0"/>
                  <a:t>F</a:t>
                </a:r>
                <a:r>
                  <a:rPr lang="en-US" i="1" baseline="-25000" dirty="0"/>
                  <a:t>MSY</a:t>
                </a:r>
                <a:r>
                  <a:rPr lang="en-US" dirty="0"/>
                  <a:t> proxies:</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𝑚𝑎𝑥</m:t>
                    </m:r>
                    <m:r>
                      <a:rPr lang="en-US" i="1" baseline="-25000"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𝐹</m:t>
                    </m:r>
                  </m:oMath>
                </a14:m>
                <a:r>
                  <a:rPr lang="en-US" dirty="0"/>
                  <a:t> that maximizes YPR (not recommended)</a:t>
                </a:r>
              </a:p>
              <a:p>
                <a:pPr lvl="1"/>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0</m:t>
                    </m:r>
                    <m:r>
                      <a:rPr lang="en-US" b="0" i="1" baseline="-25000" dirty="0" smtClean="0">
                        <a:latin typeface="Cambria Math" panose="02040503050406030204" pitchFamily="18" charset="0"/>
                      </a:rPr>
                      <m:t> 1</m:t>
                    </m:r>
                  </m:oMath>
                </a14:m>
                <a:r>
                  <a:rPr lang="en-US" dirty="0"/>
                  <a:t> = </a:t>
                </a:r>
                <a14:m>
                  <m:oMath xmlns:m="http://schemas.openxmlformats.org/officeDocument/2006/math">
                    <m:r>
                      <a:rPr lang="en-US" i="1" dirty="0" smtClean="0">
                        <a:latin typeface="Cambria Math" panose="02040503050406030204" pitchFamily="18" charset="0"/>
                      </a:rPr>
                      <m:t>𝐹</m:t>
                    </m:r>
                  </m:oMath>
                </a14:m>
                <a:r>
                  <a:rPr lang="en-US" dirty="0"/>
                  <a:t> where slope of YPR curve is 10% of the slope at the origin</a:t>
                </a:r>
              </a:p>
              <a:p>
                <a:pPr lvl="2"/>
                <a:r>
                  <a:rPr lang="en-US" dirty="0"/>
                  <a:t>Sensitive to assumptions about growth and </a:t>
                </a:r>
                <a14:m>
                  <m:oMath xmlns:m="http://schemas.openxmlformats.org/officeDocument/2006/math">
                    <m:r>
                      <a:rPr lang="en-US" i="1" dirty="0" smtClean="0">
                        <a:latin typeface="Cambria Math" panose="02040503050406030204" pitchFamily="18" charset="0"/>
                      </a:rPr>
                      <m:t>𝑀</m:t>
                    </m:r>
                  </m:oMath>
                </a14:m>
                <a:endParaRPr lang="en-US" i="1" dirty="0"/>
              </a:p>
              <a:p>
                <a:pPr lvl="2"/>
                <a:r>
                  <a:rPr lang="en-US" dirty="0"/>
                  <a:t>Not recommended without understanding how well it relates to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(Mace 2001)</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 </a:t>
                </a:r>
                <a14:m>
                  <m:oMath xmlns:m="http://schemas.openxmlformats.org/officeDocument/2006/math">
                    <m:r>
                      <a:rPr lang="en-US" i="1" dirty="0" smtClean="0">
                        <a:latin typeface="Cambria Math" panose="02040503050406030204" pitchFamily="18" charset="0"/>
                      </a:rPr>
                      <m:t>𝑀</m:t>
                    </m:r>
                  </m:oMath>
                </a14:m>
                <a:r>
                  <a:rPr lang="en-US" dirty="0"/>
                  <a:t> or a proportion of </a:t>
                </a:r>
                <a14:m>
                  <m:oMath xmlns:m="http://schemas.openxmlformats.org/officeDocument/2006/math">
                    <m:r>
                      <a:rPr lang="en-US" i="1" dirty="0" smtClean="0">
                        <a:latin typeface="Cambria Math" panose="02040503050406030204" pitchFamily="18" charset="0"/>
                      </a:rPr>
                      <m:t>𝑀</m:t>
                    </m:r>
                  </m:oMath>
                </a14:m>
                <a:endParaRPr lang="en-US" i="1" dirty="0"/>
              </a:p>
              <a:p>
                <a:pPr lvl="2"/>
                <a14:m>
                  <m:oMath xmlns:m="http://schemas.openxmlformats.org/officeDocument/2006/math">
                    <m:r>
                      <a:rPr lang="en-US" b="0" i="0" dirty="0" smtClean="0">
                        <a:latin typeface="Cambria Math" panose="02040503050406030204" pitchFamily="18" charset="0"/>
                      </a:rPr>
                      <m:t>0.87</m:t>
                    </m:r>
                    <m:r>
                      <a:rPr lang="en-US" i="1" dirty="0" smtClean="0">
                        <a:latin typeface="Cambria Math" panose="02040503050406030204" pitchFamily="18" charset="0"/>
                      </a:rPr>
                      <m:t>𝑀</m:t>
                    </m:r>
                  </m:oMath>
                </a14:m>
                <a:r>
                  <a:rPr lang="en-US" dirty="0"/>
                  <a:t> meta-analysis (Zhou et al. 2012)</a:t>
                </a:r>
              </a:p>
              <a:p>
                <a:pPr lvl="2"/>
                <a14:m>
                  <m:oMath xmlns:m="http://schemas.openxmlformats.org/officeDocument/2006/math">
                    <m:r>
                      <a:rPr lang="en-US" b="0" i="0" dirty="0" smtClean="0">
                        <a:latin typeface="Cambria Math" panose="02040503050406030204" pitchFamily="18" charset="0"/>
                      </a:rPr>
                      <m:t>0.5</m:t>
                    </m:r>
                    <m:r>
                      <a:rPr lang="en-US" i="1" dirty="0" smtClean="0">
                        <a:latin typeface="Cambria Math" panose="02040503050406030204" pitchFamily="18" charset="0"/>
                      </a:rPr>
                      <m:t>𝑀</m:t>
                    </m:r>
                  </m:oMath>
                </a14:m>
                <a:r>
                  <a:rPr lang="en-US" dirty="0"/>
                  <a:t> pelagic species (Patterson 1992)</a:t>
                </a:r>
              </a:p>
              <a:p>
                <a:r>
                  <a:rPr lang="en-US" dirty="0"/>
                  <a:t>Biomass reference points = equilibrium B from fishing at </a:t>
                </a:r>
                <a14:m>
                  <m:oMath xmlns:m="http://schemas.openxmlformats.org/officeDocument/2006/math">
                    <m:r>
                      <a:rPr lang="en-US" i="1" dirty="0" smtClean="0">
                        <a:latin typeface="Cambria Math" panose="02040503050406030204" pitchFamily="18" charset="0"/>
                      </a:rPr>
                      <m:t>𝐹</m:t>
                    </m:r>
                  </m:oMath>
                </a14:m>
                <a:r>
                  <a:rPr lang="en-US" baseline="-25000" dirty="0"/>
                  <a:t> </a:t>
                </a:r>
              </a:p>
              <a:p>
                <a:endParaRPr lang="en-US" dirty="0"/>
              </a:p>
            </p:txBody>
          </p:sp>
        </mc:Choice>
        <mc:Fallback xmlns="">
          <p:sp>
            <p:nvSpPr>
              <p:cNvPr id="3" name="Content Placeholder 2">
                <a:extLst>
                  <a:ext uri="{FF2B5EF4-FFF2-40B4-BE49-F238E27FC236}">
                    <a16:creationId xmlns:a16="http://schemas.microsoft.com/office/drawing/2014/main" id="{56028CA9-6F96-4DC6-B5CB-EF5B36A258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C7CBE7-DFD7-40E4-B423-F807B34CE615}"/>
              </a:ext>
            </a:extLst>
          </p:cNvPr>
          <p:cNvSpPr txBox="1"/>
          <p:nvPr/>
        </p:nvSpPr>
        <p:spPr>
          <a:xfrm>
            <a:off x="1818968" y="2762864"/>
            <a:ext cx="24237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33149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52E-C719-43DA-8EE8-62DB1B86A6D0}"/>
              </a:ext>
            </a:extLst>
          </p:cNvPr>
          <p:cNvSpPr>
            <a:spLocks noGrp="1"/>
          </p:cNvSpPr>
          <p:nvPr>
            <p:ph type="title"/>
          </p:nvPr>
        </p:nvSpPr>
        <p:spPr/>
        <p:txBody>
          <a:bodyPr/>
          <a:lstStyle/>
          <a:p>
            <a:r>
              <a:rPr lang="en-US" dirty="0"/>
              <a:t>Historical, Empirical, or Other Proxies for </a:t>
            </a:r>
            <a:r>
              <a:rPr lang="en-US" i="1" dirty="0"/>
              <a:t>B</a:t>
            </a:r>
            <a:r>
              <a:rPr lang="en-US" i="1" baseline="-25000" dirty="0"/>
              <a:t>0</a:t>
            </a:r>
            <a:r>
              <a:rPr lang="en-US" dirty="0"/>
              <a:t> and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B9779-38A7-4805-B83D-30331ECAE391}"/>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 </a:t>
                </a:r>
              </a:p>
              <a:p>
                <a:pPr lvl="1"/>
                <a:r>
                  <a:rPr lang="en-US" dirty="0"/>
                  <a:t>the mean or median value of an indicator over a historical time period when the indicator is high and catches are high; or</a:t>
                </a:r>
              </a:p>
              <a:p>
                <a:pPr lvl="1"/>
                <a:r>
                  <a:rPr lang="en-US" dirty="0"/>
                  <a:t>the mean or median value of an indicator over a productive period.</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 </a:t>
                </a:r>
              </a:p>
              <a:p>
                <a:pPr lvl="1"/>
                <a:r>
                  <a:rPr lang="en-US" dirty="0"/>
                  <a:t>the mean/median (or maximum) value of the indicator over a historical time period reflecting the beginning of exploitation. </a:t>
                </a:r>
              </a:p>
              <a:p>
                <a:r>
                  <a:rPr lang="en-US" dirty="0"/>
                  <a:t>LRPs based on a historical low biomass state:</a:t>
                </a:r>
              </a:p>
              <a:p>
                <a:pPr lvl="1"/>
                <a:r>
                  <a:rPr lang="en-US" dirty="0"/>
                  <a:t>from which the stock recovered to above average levels; </a:t>
                </a:r>
              </a:p>
              <a:p>
                <a:pPr lvl="1"/>
                <a:r>
                  <a:rPr lang="en-US" dirty="0"/>
                  <a:t>or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31AB9779-38A7-4805-B83D-30331ECAE39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335099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smtClean="0"/>
              <a:t>Objectives are developed by multiple parties and there </a:t>
            </a:r>
            <a:br>
              <a:rPr lang="en-US" dirty="0" smtClean="0"/>
            </a:br>
            <a:r>
              <a:rPr lang="en-US" dirty="0" smtClean="0"/>
              <a:t>are typically </a:t>
            </a:r>
            <a:r>
              <a:rPr lang="en-US" dirty="0"/>
              <a:t>multiple objectives </a:t>
            </a:r>
            <a:endParaRPr lang="en-US" dirty="0" smtClean="0"/>
          </a:p>
          <a:p>
            <a:pPr lvl="1">
              <a:spcBef>
                <a:spcPts val="1200"/>
              </a:spcBef>
            </a:pPr>
            <a:r>
              <a:rPr lang="en-US" dirty="0" smtClean="0">
                <a:solidFill>
                  <a:srgbClr val="C00000"/>
                </a:solidFill>
              </a:rPr>
              <a:t>Need </a:t>
            </a:r>
            <a:r>
              <a:rPr lang="en-US" dirty="0">
                <a:solidFill>
                  <a:srgbClr val="C00000"/>
                </a:solidFill>
              </a:rPr>
              <a:t>to </a:t>
            </a:r>
            <a:r>
              <a:rPr lang="en-US" dirty="0" smtClean="0">
                <a:solidFill>
                  <a:srgbClr val="C00000"/>
                </a:solidFill>
              </a:rPr>
              <a:t>consider trade-offs</a:t>
            </a:r>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F4DB-F41F-422C-A0AD-970DFF8184C5}"/>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B4D02DD6-619C-4CA2-93BA-8A25DA0FD15E}"/>
              </a:ext>
            </a:extLst>
          </p:cNvPr>
          <p:cNvSpPr>
            <a:spLocks noGrp="1"/>
          </p:cNvSpPr>
          <p:nvPr>
            <p:ph idx="1"/>
          </p:nvPr>
        </p:nvSpPr>
        <p:spPr/>
        <p:txBody>
          <a:bodyPr>
            <a:normAutofit fontScale="92500"/>
          </a:bodyPr>
          <a:lstStyle/>
          <a:p>
            <a:r>
              <a:rPr lang="en-US" dirty="0"/>
              <a:t>Assume </a:t>
            </a:r>
            <a:r>
              <a:rPr lang="en-US" i="1" dirty="0"/>
              <a:t>Catch</a:t>
            </a:r>
            <a:r>
              <a:rPr lang="en-US" dirty="0"/>
              <a:t> is proportional to </a:t>
            </a:r>
            <a:r>
              <a:rPr lang="en-US" i="1" dirty="0"/>
              <a:t>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a:t>
            </a:r>
            <a:r>
              <a:rPr lang="da-DK" dirty="0"/>
              <a:t>Carruthers et al. 2014; Free et al. 2020; Sharma et al., 2021; Ovando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t>
            </a:r>
          </a:p>
        </p:txBody>
      </p:sp>
    </p:spTree>
    <p:extLst>
      <p:ext uri="{BB962C8B-B14F-4D97-AF65-F5344CB8AC3E}">
        <p14:creationId xmlns:p14="http://schemas.microsoft.com/office/powerpoint/2010/main" val="271049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Process that involves evaluating performance of MPs through simulation to assess trade-offs among multiple fishery and conservation objectives.</a:t>
            </a:r>
          </a:p>
          <a:p>
            <a:r>
              <a:rPr lang="en-US" dirty="0"/>
              <a:t>“Management Strategy Evaluation” – CLS is the technical modeling component of MSE.</a:t>
            </a:r>
          </a:p>
          <a:p>
            <a:endParaRPr lang="en-US" dirty="0"/>
          </a:p>
        </p:txBody>
      </p:sp>
      <p:pic>
        <p:nvPicPr>
          <p:cNvPr id="4" name="Picture 3">
            <a:extLst>
              <a:ext uri="{FF2B5EF4-FFF2-40B4-BE49-F238E27FC236}">
                <a16:creationId xmlns:a16="http://schemas.microsoft.com/office/drawing/2014/main" id="{A867E930-5213-4915-92DE-B58C98869E94}"/>
              </a:ext>
            </a:extLst>
          </p:cNvPr>
          <p:cNvPicPr>
            <a:picLocks noChangeAspect="1"/>
          </p:cNvPicPr>
          <p:nvPr/>
        </p:nvPicPr>
        <p:blipFill>
          <a:blip r:embed="rId2"/>
          <a:stretch>
            <a:fillRect/>
          </a:stretch>
        </p:blipFill>
        <p:spPr>
          <a:xfrm>
            <a:off x="6961214" y="3969844"/>
            <a:ext cx="4758214" cy="2680347"/>
          </a:xfrm>
          <a:prstGeom prst="rect">
            <a:avLst/>
          </a:prstGeom>
        </p:spPr>
      </p:pic>
    </p:spTree>
    <p:extLst>
      <p:ext uri="{BB962C8B-B14F-4D97-AF65-F5344CB8AC3E}">
        <p14:creationId xmlns:p14="http://schemas.microsoft.com/office/powerpoint/2010/main" val="21699581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Data-limited context, CLS approach is an alternative to using empirical proxies that may not capture bias and uncertainty in estimated stock status.</a:t>
            </a:r>
          </a:p>
          <a:p>
            <a:r>
              <a:rPr lang="en-US" dirty="0"/>
              <a:t>CLS approach can provide sustainable catch advice consistent with the PA Policy and in compliance with the FSP, when stock status cannot be well estimated using traditional methods.</a:t>
            </a:r>
          </a:p>
          <a:p>
            <a:r>
              <a:rPr lang="en-US" dirty="0"/>
              <a:t>The application of a data-limited CLS framework to provide management advice has been demonstrated for groundfish in BC (Anderson et al. 2021). </a:t>
            </a:r>
          </a:p>
        </p:txBody>
      </p:sp>
    </p:spTree>
    <p:extLst>
      <p:ext uri="{BB962C8B-B14F-4D97-AF65-F5344CB8AC3E}">
        <p14:creationId xmlns:p14="http://schemas.microsoft.com/office/powerpoint/2010/main" val="19241409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8. Approaches using Multiple Models</a:t>
            </a:r>
          </a:p>
        </p:txBody>
      </p:sp>
      <p:sp>
        <p:nvSpPr>
          <p:cNvPr id="4" name="TextBox 3">
            <a:extLst>
              <a:ext uri="{FF2B5EF4-FFF2-40B4-BE49-F238E27FC236}">
                <a16:creationId xmlns:a16="http://schemas.microsoft.com/office/drawing/2014/main" id="{02A356B6-F582-4700-86DC-20C0A9ABB979}"/>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2577584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2E9-B5D4-4531-A4CA-969BFCED0A61}"/>
              </a:ext>
            </a:extLst>
          </p:cNvPr>
          <p:cNvSpPr>
            <a:spLocks noGrp="1"/>
          </p:cNvSpPr>
          <p:nvPr>
            <p:ph type="title"/>
          </p:nvPr>
        </p:nvSpPr>
        <p:spPr/>
        <p:txBody>
          <a:bodyPr/>
          <a:lstStyle/>
          <a:p>
            <a:r>
              <a:rPr lang="en-US" dirty="0"/>
              <a:t>Stock Status from Multiple Models</a:t>
            </a:r>
          </a:p>
        </p:txBody>
      </p:sp>
      <p:sp>
        <p:nvSpPr>
          <p:cNvPr id="3" name="Content Placeholder 2">
            <a:extLst>
              <a:ext uri="{FF2B5EF4-FFF2-40B4-BE49-F238E27FC236}">
                <a16:creationId xmlns:a16="http://schemas.microsoft.com/office/drawing/2014/main" id="{BAEA506C-3D09-4A13-849A-5181B9F98155}"/>
              </a:ext>
            </a:extLst>
          </p:cNvPr>
          <p:cNvSpPr>
            <a:spLocks noGrp="1"/>
          </p:cNvSpPr>
          <p:nvPr>
            <p:ph idx="1"/>
          </p:nvPr>
        </p:nvSpPr>
        <p:spPr/>
        <p:txBody>
          <a:bodyPr/>
          <a:lstStyle/>
          <a:p>
            <a:r>
              <a:rPr lang="en-US" dirty="0"/>
              <a:t>Model averaging (ensemble approach)</a:t>
            </a:r>
          </a:p>
          <a:p>
            <a:pPr lvl="1"/>
            <a:r>
              <a:rPr lang="en-US" dirty="0"/>
              <a:t>100% weight on one model (model selection); </a:t>
            </a:r>
          </a:p>
          <a:p>
            <a:pPr lvl="1"/>
            <a:r>
              <a:rPr lang="en-US" dirty="0"/>
              <a:t>equal weighting;</a:t>
            </a:r>
          </a:p>
          <a:p>
            <a:pPr lvl="1"/>
            <a:r>
              <a:rPr lang="en-US" dirty="0"/>
              <a:t>tactical weighting (e.g., based on expert opinion or historical performance); </a:t>
            </a:r>
          </a:p>
          <a:p>
            <a:pPr lvl="1"/>
            <a:r>
              <a:rPr lang="en-US" dirty="0"/>
              <a:t>weighting based on model probabilities (e.g., Bayes factors); </a:t>
            </a:r>
          </a:p>
          <a:p>
            <a:pPr lvl="1"/>
            <a:r>
              <a:rPr lang="en-US" dirty="0"/>
              <a:t>weighting based on information theoretic values (e.g., AIC); or </a:t>
            </a:r>
          </a:p>
          <a:p>
            <a:pPr lvl="1"/>
            <a:r>
              <a:rPr lang="en-US" dirty="0"/>
              <a:t>weighting based on predictive ability</a:t>
            </a:r>
          </a:p>
          <a:p>
            <a:r>
              <a:rPr lang="en-US" dirty="0"/>
              <a:t>Empirical Approaches</a:t>
            </a:r>
          </a:p>
          <a:p>
            <a:pPr lvl="1"/>
            <a:r>
              <a:rPr lang="en-US" dirty="0"/>
              <a:t>Reference points based on empirical indicators</a:t>
            </a:r>
          </a:p>
        </p:txBody>
      </p:sp>
    </p:spTree>
    <p:extLst>
      <p:ext uri="{BB962C8B-B14F-4D97-AF65-F5344CB8AC3E}">
        <p14:creationId xmlns:p14="http://schemas.microsoft.com/office/powerpoint/2010/main" val="1139122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Something on multiple OMs in MSE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20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smtClean="0"/>
              <a:t>partners and</a:t>
            </a:r>
            <a:r>
              <a:rPr lang="en-US" dirty="0" smtClean="0"/>
              <a:t>]</a:t>
            </a:r>
            <a:r>
              <a:rPr lang="en-US" i="1" dirty="0" smtClean="0"/>
              <a:t> stakeholders </a:t>
            </a:r>
            <a:r>
              <a:rPr lang="en-US" i="1" dirty="0"/>
              <a:t>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a:t>
                </a:r>
                <a:r>
                  <a:rPr lang="en-US" dirty="0" smtClean="0"/>
                  <a:t>for the stock to </a:t>
                </a:r>
                <a:r>
                  <a:rPr lang="en-US" dirty="0"/>
                  <a:t>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t>
                </a:r>
                <a:r>
                  <a:rPr lang="en-US" dirty="0" smtClean="0"/>
                  <a:t>and </a:t>
                </a:r>
                <a:r>
                  <a:rPr lang="en-US" dirty="0"/>
                  <a:t>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a:rPr lang="en-US" i="1" dirty="0" smtClean="0">
                        <a:latin typeface="Cambria Math" panose="02040503050406030204" pitchFamily="18" charset="0"/>
                      </a:rPr>
                      <m:t>𝑆𝑆𝐵</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a:t>
                </a:r>
                <a:r>
                  <a:rPr lang="en-US" dirty="0" smtClean="0"/>
                  <a:t>points. In Canada:</a:t>
                </a:r>
                <a:endParaRPr lang="en-US" dirty="0"/>
              </a:p>
              <a:p>
                <a:pPr lvl="1"/>
                <a:r>
                  <a:rPr lang="en-US" dirty="0">
                    <a:solidFill>
                      <a:srgbClr val="FF0000"/>
                    </a:solidFill>
                  </a:rPr>
                  <a:t>LRP</a:t>
                </a:r>
                <a:r>
                  <a:rPr lang="en-US" dirty="0"/>
                  <a:t> separates the </a:t>
                </a:r>
                <a:r>
                  <a:rPr lang="en-US" dirty="0" smtClean="0"/>
                  <a:t>Critical </a:t>
                </a:r>
                <a:r>
                  <a:rPr lang="en-US" dirty="0"/>
                  <a:t>and </a:t>
                </a:r>
                <a:r>
                  <a:rPr lang="en-US" dirty="0" smtClean="0"/>
                  <a:t>Cautious </a:t>
                </a:r>
                <a:r>
                  <a:rPr lang="en-US" dirty="0"/>
                  <a:t>zones</a:t>
                </a:r>
              </a:p>
              <a:p>
                <a:pPr lvl="1"/>
                <a:r>
                  <a:rPr lang="en-US" dirty="0">
                    <a:solidFill>
                      <a:srgbClr val="0000FF"/>
                    </a:solidFill>
                  </a:rPr>
                  <a:t>USR</a:t>
                </a:r>
                <a:r>
                  <a:rPr lang="en-US" dirty="0"/>
                  <a:t> separates the </a:t>
                </a:r>
                <a:r>
                  <a:rPr lang="en-US" dirty="0" smtClean="0"/>
                  <a:t>Cautious </a:t>
                </a:r>
                <a:r>
                  <a:rPr lang="en-US" dirty="0"/>
                  <a:t>and </a:t>
                </a:r>
                <a:r>
                  <a:rPr lang="en-US" dirty="0" smtClean="0"/>
                  <a:t>Healthy </a:t>
                </a:r>
                <a:r>
                  <a:rPr lang="en-US" dirty="0"/>
                  <a:t>zones</a:t>
                </a:r>
              </a:p>
              <a:p>
                <a:pPr marL="536575" indent="-536575">
                  <a:buNone/>
                </a:pPr>
                <a:r>
                  <a:rPr lang="en-US" dirty="0"/>
                  <a:t>3.  </a:t>
                </a:r>
                <a:r>
                  <a:rPr lang="en-US" dirty="0" smtClean="0"/>
                  <a:t>In Canada, the </a:t>
                </a:r>
                <a:r>
                  <a:rPr lang="en-US" dirty="0"/>
                  <a:t>LRP also has a legislated role in triggering the need for a </a:t>
                </a:r>
                <a:r>
                  <a:rPr lang="en-US" u="sng" dirty="0"/>
                  <a:t>rebuilding plan</a:t>
                </a:r>
                <a:r>
                  <a:rPr lang="en-US" dirty="0"/>
                  <a:t> under the Fish Stocks </a:t>
                </a:r>
                <a:r>
                  <a:rPr lang="en-US" dirty="0" smtClean="0"/>
                  <a:t>provisions of the </a:t>
                </a:r>
                <a:r>
                  <a:rPr lang="en-US" i="1" dirty="0" smtClean="0"/>
                  <a:t>Fisheries Act</a:t>
                </a:r>
                <a:endParaRPr lang="en-US" i="1"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rgbClr val="C00000"/>
                </a:solidFill>
              </a:ln>
            </p:spPr>
            <p:txBody>
              <a:bodyPr wrap="square" rtlCol="0">
                <a:spAutoFit/>
              </a:bodyPr>
              <a:lstStyle/>
              <a:p>
                <a:r>
                  <a:rPr lang="en-US" sz="2400" b="0" i="0" u="none" strike="noStrike" dirty="0">
                    <a:solidFill>
                      <a:srgbClr val="C00000"/>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rgbClr val="C00000"/>
                        </a:solidFill>
                        <a:effectLst/>
                        <a:latin typeface="Cambria Math" panose="02040503050406030204" pitchFamily="18" charset="0"/>
                      </a:rPr>
                      <m:t>𝐹</m:t>
                    </m:r>
                  </m:oMath>
                </a14:m>
                <a:r>
                  <a:rPr lang="en-US" sz="2400" b="0" i="0" u="none" strike="noStrike" dirty="0">
                    <a:solidFill>
                      <a:srgbClr val="C00000"/>
                    </a:solidFill>
                    <a:effectLst/>
                    <a:latin typeface="Calibri" panose="020F0502020204030204" pitchFamily="34" charset="0"/>
                  </a:rPr>
                  <a:t> in a HCR)</a:t>
                </a:r>
              </a:p>
              <a:p>
                <a:endParaRPr lang="en-US" sz="2400" dirty="0">
                  <a:solidFill>
                    <a:srgbClr val="C00000"/>
                  </a:solidFill>
                  <a:latin typeface="Calibri" panose="020F0502020204030204" pitchFamily="34" charset="0"/>
                </a:endParaRPr>
              </a:p>
              <a:p>
                <a:pPr marL="342900" indent="-342900">
                  <a:buFont typeface="Arial" panose="020B0604020202020204" pitchFamily="34" charset="0"/>
                  <a:buChar char="•"/>
                </a:pPr>
                <a:r>
                  <a:rPr lang="en-US" sz="2400" dirty="0">
                    <a:solidFill>
                      <a:srgbClr val="C00000"/>
                    </a:solidFill>
                    <a:latin typeface="Calibri" panose="020F0502020204030204" pitchFamily="34" charset="0"/>
                  </a:rPr>
                  <a:t>OCPs are components of the Management </a:t>
                </a:r>
                <a:r>
                  <a:rPr lang="en-US" sz="2400" dirty="0" smtClean="0">
                    <a:solidFill>
                      <a:srgbClr val="C00000"/>
                    </a:solidFill>
                    <a:latin typeface="Calibri" panose="020F0502020204030204" pitchFamily="34" charset="0"/>
                  </a:rPr>
                  <a:t>Procedure</a:t>
                </a:r>
              </a:p>
              <a:p>
                <a:pPr marL="342900" indent="-342900">
                  <a:buFont typeface="Arial" panose="020B0604020202020204" pitchFamily="34" charset="0"/>
                  <a:buChar char="•"/>
                </a:pPr>
                <a:r>
                  <a:rPr lang="en-US" sz="2400" dirty="0" smtClean="0">
                    <a:solidFill>
                      <a:srgbClr val="C00000"/>
                    </a:solidFill>
                    <a:latin typeface="Calibri" panose="020F0502020204030204" pitchFamily="34" charset="0"/>
                  </a:rPr>
                  <a:t>They do not need to line up with reference points or even be based on the same metrics!</a:t>
                </a:r>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rgbClr val="C00000"/>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a:t>
            </a:r>
            <a:r>
              <a:rPr lang="en-US" sz="2000" b="1" dirty="0" smtClean="0">
                <a:solidFill>
                  <a:srgbClr val="00B050"/>
                </a:solidFill>
              </a:rPr>
              <a:t>Easier*</a:t>
            </a:r>
            <a:endParaRPr lang="en-US" sz="2000" b="1" dirty="0">
              <a:solidFill>
                <a:srgbClr val="00B050"/>
              </a:solidFill>
            </a:endParaRP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smtClean="0"/>
              <a:t>Science</a:t>
            </a:r>
            <a:br>
              <a:rPr lang="en-US" sz="1200" dirty="0" smtClean="0"/>
            </a:br>
            <a:r>
              <a:rPr lang="en-US" sz="1200" dirty="0" smtClean="0"/>
              <a:t>Fisheries Management</a:t>
            </a:r>
            <a:br>
              <a:rPr lang="en-US" sz="1200" dirty="0" smtClean="0"/>
            </a:br>
            <a:r>
              <a:rPr lang="en-US" sz="1200" dirty="0" smtClean="0"/>
              <a:t>First Nations</a:t>
            </a:r>
            <a:br>
              <a:rPr lang="en-US" sz="1200" dirty="0" smtClean="0"/>
            </a:br>
            <a:r>
              <a:rPr lang="en-US" sz="1200" dirty="0" smtClean="0"/>
              <a:t>Stakeholders</a:t>
            </a:r>
            <a:endParaRPr lang="en-US" sz="1200" dirty="0"/>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smtClean="0">
                <a:solidFill>
                  <a:srgbClr val="00B050"/>
                </a:solidFill>
              </a:rPr>
              <a:t>*</a:t>
            </a:r>
            <a:r>
              <a:rPr lang="en-US" sz="2000" dirty="0" smtClean="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r>
              <a:rPr lang="en-US" dirty="0" smtClean="0">
                <a:solidFill>
                  <a:schemeClr val="tx2">
                    <a:lumMod val="75000"/>
                  </a:schemeClr>
                </a:solidFill>
              </a:rPr>
              <a:t>)</a:t>
            </a:r>
          </a:p>
          <a:p>
            <a:r>
              <a:rPr lang="en-US" dirty="0" smtClean="0">
                <a:solidFill>
                  <a:schemeClr val="tx2">
                    <a:lumMod val="75000"/>
                  </a:schemeClr>
                </a:solidFill>
              </a:rPr>
              <a:t>We explore this in Exercise 1</a:t>
            </a:r>
            <a:endParaRPr lang="en-US" dirty="0">
              <a:solidFill>
                <a:schemeClr val="tx2">
                  <a:lumMod val="75000"/>
                </a:schemeClr>
              </a:solidFill>
            </a:endParaRP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a:t>
                </a:r>
                <a:r>
                  <a:rPr lang="en-CA" sz="2000" dirty="0" smtClean="0"/>
                  <a:t>recruitment, mortality, growth). When fluctuating around some average value, </a:t>
                </a:r>
                <a:r>
                  <a:rPr lang="en-CA" sz="2000" dirty="0"/>
                  <a:t>this is accounted for in annual stock </a:t>
                </a:r>
                <a:r>
                  <a:rPr lang="en-CA" sz="2000" dirty="0" smtClean="0"/>
                  <a:t>assessments.</a:t>
                </a:r>
                <a:endParaRPr lang="en-US" sz="2000" dirty="0"/>
              </a:p>
              <a:p>
                <a:pPr lvl="1"/>
                <a:r>
                  <a:rPr lang="en-US" sz="2000" dirty="0"/>
                  <a:t>Effects of time-varying processes </a:t>
                </a:r>
                <a:r>
                  <a:rPr lang="en-US" sz="2000" dirty="0"/>
                  <a:t>(trends, regime shifts) on </a:t>
                </a:r>
                <a:r>
                  <a:rPr lang="en-US" sz="2000" dirty="0"/>
                  <a:t>assessments and reference points </a:t>
                </a:r>
                <a:r>
                  <a:rPr lang="en-US" sz="2000" dirty="0" smtClean="0"/>
                  <a:t>represents one of the biggest challenges for stock assessment under climate and ecosystem change</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is Equilibrium?</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smtClean="0"/>
              <a:t>Demo in Exercise </a:t>
            </a:r>
            <a:r>
              <a:rPr lang="en-US" dirty="0"/>
              <a:t>1</a:t>
            </a:r>
          </a:p>
        </p:txBody>
      </p:sp>
      <p:pic>
        <p:nvPicPr>
          <p:cNvPr id="4" name="Picture 3"/>
          <p:cNvPicPr>
            <a:picLocks noChangeAspect="1"/>
          </p:cNvPicPr>
          <p:nvPr/>
        </p:nvPicPr>
        <p:blipFill rotWithShape="1">
          <a:blip r:embed="rId2"/>
          <a:srcRect r="19265"/>
          <a:stretch/>
        </p:blipFill>
        <p:spPr>
          <a:xfrm>
            <a:off x="200891" y="2377373"/>
            <a:ext cx="6047509" cy="1988107"/>
          </a:xfrm>
          <a:prstGeom prst="rect">
            <a:avLst/>
          </a:prstGeom>
        </p:spPr>
      </p:pic>
      <p:pic>
        <p:nvPicPr>
          <p:cNvPr id="7" name="Picture 6"/>
          <p:cNvPicPr>
            <a:picLocks noChangeAspect="1"/>
          </p:cNvPicPr>
          <p:nvPr/>
        </p:nvPicPr>
        <p:blipFill>
          <a:blip r:embed="rId3"/>
          <a:stretch>
            <a:fillRect/>
          </a:stretch>
        </p:blipFill>
        <p:spPr>
          <a:xfrm>
            <a:off x="6774873" y="2208472"/>
            <a:ext cx="5314950" cy="2611178"/>
          </a:xfrm>
          <a:prstGeom prst="rect">
            <a:avLst/>
          </a:prstGeom>
        </p:spPr>
      </p:pic>
      <p:sp>
        <p:nvSpPr>
          <p:cNvPr id="8" name="Right Arrow 7"/>
          <p:cNvSpPr/>
          <p:nvPr/>
        </p:nvSpPr>
        <p:spPr>
          <a:xfrm>
            <a:off x="6040582" y="3193473"/>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245028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a:t>
            </a:r>
            <a:r>
              <a:rPr lang="en-US" dirty="0" smtClean="0"/>
              <a:t>MSY</a:t>
            </a:r>
            <a:endParaRPr lang="en-US" dirty="0"/>
          </a:p>
          <a:p>
            <a:r>
              <a:rPr lang="en-US" dirty="0"/>
              <a:t>In later sections we explore </a:t>
            </a:r>
            <a:r>
              <a:rPr lang="en-US" dirty="0" smtClean="0"/>
              <a:t>MSY </a:t>
            </a:r>
            <a:r>
              <a:rPr lang="en-US" dirty="0"/>
              <a:t>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m:t>
                      </m:r>
                      <m:r>
                        <a:rPr lang="en-US" sz="400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𝑒𝑥𝑡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smtClean="0">
                  <a:ea typeface="Cambria Math" panose="02040503050406030204" pitchFamily="18" charset="0"/>
                  <a:cs typeface="Cambria Math" panose="02040503050406030204" pitchFamily="18" charset="0"/>
                </a:endParaRPr>
              </a:p>
              <a:p>
                <a:r>
                  <a:rPr lang="en-US" dirty="0" smtClean="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a:t>
                </a:r>
                <a:r>
                  <a:rPr lang="en-US" dirty="0" smtClean="0">
                    <a:solidFill>
                      <a:schemeClr val="tx2">
                        <a:lumMod val="75000"/>
                      </a:schemeClr>
                    </a:solidFill>
                    <a:ea typeface="Times New Roman" panose="02020603050405020304" pitchFamily="18" charset="0"/>
                    <a:cs typeface="Times New Roman" panose="02020603050405020304" pitchFamily="18" charset="0"/>
                  </a:rPr>
                  <a:t>parameters </a:t>
                </a:r>
                <a:r>
                  <a:rPr lang="en-US" dirty="0">
                    <a:solidFill>
                      <a:schemeClr val="tx2">
                        <a:lumMod val="75000"/>
                      </a:schemeClr>
                    </a:solidFill>
                    <a:ea typeface="Times New Roman" panose="02020603050405020304" pitchFamily="18" charset="0"/>
                    <a:cs typeface="Times New Roman" panose="02020603050405020304" pitchFamily="18" charset="0"/>
                  </a:rPr>
                  <a:t>are estimated when the model is </a:t>
                </a:r>
                <a:r>
                  <a:rPr lang="en-US" dirty="0">
                    <a:solidFill>
                      <a:schemeClr val="tx2">
                        <a:lumMod val="75000"/>
                      </a:schemeClr>
                    </a:solidFill>
                    <a:ea typeface="Times New Roman" panose="02020603050405020304" pitchFamily="18" charset="0"/>
                    <a:cs typeface="Times New Roman" panose="02020603050405020304" pitchFamily="18" charset="0"/>
                  </a:rPr>
                  <a:t>fit to data.</a:t>
                </a:r>
              </a:p>
              <a:p>
                <a:pPr marL="0" indent="0">
                  <a:spcBef>
                    <a:spcPts val="1800"/>
                  </a:spcBef>
                  <a:buNone/>
                </a:pPr>
                <a:r>
                  <a:rPr lang="en-US" sz="2400" b="0" u="sng" dirty="0" smtClean="0">
                    <a:ea typeface="Cambria Math" panose="02040503050406030204" pitchFamily="18" charset="0"/>
                    <a:cs typeface="Cambria Math" panose="02040503050406030204" pitchFamily="18" charset="0"/>
                  </a:rPr>
                  <a:t>Observations</a:t>
                </a:r>
                <a:r>
                  <a:rPr lang="en-US" sz="2400" b="0" u="sng" dirty="0">
                    <a:ea typeface="Cambria Math" panose="02040503050406030204" pitchFamily="18" charset="0"/>
                    <a:cs typeface="Cambria Math" panose="02040503050406030204" pitchFamily="18" charset="0"/>
                  </a:rPr>
                  <a:t>:</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094" b="-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smtClean="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a:t>
                </a:r>
                <a:r>
                  <a:rPr lang="en-US" dirty="0" smtClean="0"/>
                  <a:t>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smtClean="0">
                <a:solidFill>
                  <a:schemeClr val="tx2"/>
                </a:solidFill>
              </a:rPr>
              <a:t>The population </a:t>
            </a:r>
            <a:r>
              <a:rPr lang="en-US" dirty="0">
                <a:solidFill>
                  <a:schemeClr val="tx2"/>
                </a:solidFill>
              </a:rPr>
              <a:t>growth rate is zero at carrying capacity</a:t>
            </a:r>
          </a:p>
          <a:p>
            <a:pPr marL="285750" indent="-285750">
              <a:buFont typeface="Arial" panose="020B0604020202020204" pitchFamily="34" charset="0"/>
              <a:buChar char="•"/>
            </a:pPr>
            <a:r>
              <a:rPr lang="en-US" dirty="0" smtClean="0">
                <a:solidFill>
                  <a:schemeClr val="tx2"/>
                </a:solidFill>
              </a:rPr>
              <a:t>As </a:t>
            </a:r>
            <a:r>
              <a:rPr lang="en-US" dirty="0">
                <a:solidFill>
                  <a:schemeClr val="tx2"/>
                </a:solidFill>
              </a:rPr>
              <a:t>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a:t>
            </a:r>
            <a:r>
              <a:rPr lang="en-US" dirty="0" smtClean="0">
                <a:solidFill>
                  <a:schemeClr val="tx2"/>
                </a:solidFill>
              </a:rPr>
              <a:t>could be </a:t>
            </a:r>
            <a:r>
              <a:rPr lang="en-US" dirty="0">
                <a:solidFill>
                  <a:schemeClr val="tx2"/>
                </a:solidFill>
              </a:rPr>
              <a:t>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smtClean="0"/>
              <a:t>Biomass</a:t>
            </a:r>
            <a:endParaRPr lang="en-US" sz="2400" dirty="0"/>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smtClean="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smtClean="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smtClean="0"/>
                  <a:t>We </a:t>
                </a:r>
                <a:r>
                  <a:rPr lang="en-US" dirty="0"/>
                  <a:t>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smtClean="0"/>
                  <a:t>Observation</a:t>
                </a:r>
                <a:r>
                  <a:rPr lang="en-US" dirty="0"/>
                  <a:t>:</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r>
                <a:r>
                  <a:rPr lang="en-US" dirty="0" smtClean="0"/>
                  <a:t>at </a:t>
                </a:r>
                <a:r>
                  <a:rPr lang="en-US" dirty="0"/>
                  <a:t>an intermediate level of biomass</a:t>
                </a:r>
              </a:p>
              <a:p>
                <a:pPr lvl="1"/>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smtClean="0"/>
              <a:t>Equilibrium yield curve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a:t>
                </a:r>
                <a:r>
                  <a:rPr lang="en-US" dirty="0" smtClean="0"/>
                  <a:t>parameters </a:t>
                </a:r>
                <a:r>
                  <a:rPr lang="en-US" dirty="0"/>
                  <a:t>(i.e.,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smtClean="0">
                <a:solidFill>
                  <a:schemeClr val="accent1">
                    <a:lumMod val="50000"/>
                  </a:schemeClr>
                </a:solidFill>
              </a:rPr>
              <a:t>Therefore, there is a constant harvest rate </a:t>
            </a:r>
            <a:r>
              <a:rPr lang="en-US" sz="2000" i="1" dirty="0" smtClean="0">
                <a:solidFill>
                  <a:schemeClr val="accent1">
                    <a:lumMod val="50000"/>
                  </a:schemeClr>
                </a:solidFill>
              </a:rPr>
              <a:t>u</a:t>
            </a:r>
            <a:r>
              <a:rPr lang="en-US" sz="2000" dirty="0" smtClean="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smtClean="0">
                <a:solidFill>
                  <a:schemeClr val="accent1">
                    <a:lumMod val="50000"/>
                  </a:schemeClr>
                </a:solidFill>
              </a:rPr>
              <a:t>This is </a:t>
            </a:r>
            <a:r>
              <a:rPr lang="en-US" sz="2000" i="1" dirty="0" err="1" smtClean="0">
                <a:solidFill>
                  <a:schemeClr val="accent1">
                    <a:lumMod val="50000"/>
                  </a:schemeClr>
                </a:solidFill>
              </a:rPr>
              <a:t>u</a:t>
            </a:r>
            <a:r>
              <a:rPr lang="en-US" sz="2000" baseline="-25000" dirty="0" err="1" smtClean="0">
                <a:solidFill>
                  <a:schemeClr val="accent1">
                    <a:lumMod val="50000"/>
                  </a:schemeClr>
                </a:solidFill>
              </a:rPr>
              <a:t>MSY</a:t>
            </a:r>
            <a:r>
              <a:rPr lang="en-US" sz="2000" dirty="0" smtClean="0">
                <a:solidFill>
                  <a:schemeClr val="accent1">
                    <a:lumMod val="50000"/>
                  </a:schemeClr>
                </a:solidFill>
              </a:rPr>
              <a:t>, or in instantaneous terms, </a:t>
            </a:r>
            <a:r>
              <a:rPr lang="en-US" sz="2000" i="1" dirty="0" smtClean="0">
                <a:solidFill>
                  <a:schemeClr val="accent1">
                    <a:lumMod val="50000"/>
                  </a:schemeClr>
                </a:solidFill>
              </a:rPr>
              <a:t>F</a:t>
            </a:r>
            <a:r>
              <a:rPr lang="en-US" sz="2000" baseline="-25000" dirty="0" smtClean="0">
                <a:solidFill>
                  <a:schemeClr val="accent1">
                    <a:lumMod val="50000"/>
                  </a:schemeClr>
                </a:solidFill>
              </a:rPr>
              <a:t>MSY</a:t>
            </a:r>
            <a:endParaRPr lang="en-US" sz="2000" baseline="-25000" dirty="0">
              <a:solidFill>
                <a:schemeClr val="accent1">
                  <a:lumMod val="50000"/>
                </a:schemeClr>
              </a:solidFill>
            </a:endParaRP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smtClean="0"/>
              <a:t>Yield</a:t>
            </a:r>
            <a:endParaRPr lang="en-US" sz="2400" dirty="0"/>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smtClean="0"/>
              <a:t>Harvest rate, </a:t>
            </a:r>
            <a:r>
              <a:rPr lang="en-US" sz="2400" i="1" dirty="0" smtClean="0"/>
              <a:t>u</a:t>
            </a:r>
            <a:endParaRPr lang="en-US" sz="2400" i="1" dirty="0"/>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r>
              <a:rPr lang="en-US" dirty="0">
                <a:solidFill>
                  <a:schemeClr val="tx2"/>
                </a:solidFill>
              </a:rPr>
              <a:t>)</a:t>
            </a:r>
          </a:p>
          <a:p>
            <a:r>
              <a:rPr lang="en-US" dirty="0" smtClean="0"/>
              <a:t>Role of </a:t>
            </a:r>
            <a:r>
              <a:rPr lang="en-US" i="1" dirty="0" smtClean="0"/>
              <a:t>F</a:t>
            </a:r>
            <a:r>
              <a:rPr lang="en-US" baseline="-25000" dirty="0" smtClean="0"/>
              <a:t>MSY</a:t>
            </a:r>
            <a:r>
              <a:rPr lang="en-US" dirty="0" smtClean="0"/>
              <a:t> has shifted towards being a limit rather than a target (Larkin 1977; Mace 2001; Punt and Smith 2001). See Ex 1 for references.</a:t>
            </a:r>
            <a:endParaRPr lang="en-US" dirty="0"/>
          </a:p>
        </p:txBody>
      </p:sp>
    </p:spTree>
    <p:extLst>
      <p:ext uri="{BB962C8B-B14F-4D97-AF65-F5344CB8AC3E}">
        <p14:creationId xmlns:p14="http://schemas.microsoft.com/office/powerpoint/2010/main" val="16510201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a:t>
            </a:r>
            <a:r>
              <a:rPr lang="en-US" dirty="0" smtClean="0">
                <a:solidFill>
                  <a:schemeClr val="tx2"/>
                </a:solidFill>
              </a:rPr>
              <a:t>Tran. Am. Fish. Soc. </a:t>
            </a:r>
            <a:r>
              <a:rPr lang="en-US" dirty="0">
                <a:solidFill>
                  <a:schemeClr val="tx2"/>
                </a:solidFill>
              </a:rPr>
              <a:t>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a:t>
            </a:r>
            <a:r>
              <a:rPr lang="en-US" dirty="0" smtClean="0"/>
              <a:t>shared as </a:t>
            </a:r>
            <a:r>
              <a:rPr lang="en-US" dirty="0"/>
              <a:t>a zip file</a:t>
            </a:r>
          </a:p>
          <a:p>
            <a:r>
              <a:rPr lang="en-US" dirty="0"/>
              <a:t>We will </a:t>
            </a:r>
            <a:r>
              <a:rPr lang="en-US" dirty="0" smtClean="0"/>
              <a:t>provide </a:t>
            </a:r>
            <a:r>
              <a:rPr lang="en-US" dirty="0"/>
              <a:t>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9E7A-4D68-4842-8FE8-881ECF4CCF33}"/>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13CE60F7-4403-4236-8C3C-D5C7E06DD941}"/>
              </a:ext>
            </a:extLst>
          </p:cNvPr>
          <p:cNvSpPr>
            <a:spLocks noGrp="1"/>
          </p:cNvSpPr>
          <p:nvPr>
            <p:ph idx="1"/>
          </p:nvPr>
        </p:nvSpPr>
        <p:spPr/>
        <p:txBody>
          <a:bodyPr/>
          <a:lstStyle/>
          <a:p>
            <a:r>
              <a:rPr lang="en-US" dirty="0"/>
              <a:t>Let’s fit a SP model and calculate reference points in R</a:t>
            </a:r>
          </a:p>
        </p:txBody>
      </p:sp>
    </p:spTree>
    <p:extLst>
      <p:ext uri="{BB962C8B-B14F-4D97-AF65-F5344CB8AC3E}">
        <p14:creationId xmlns:p14="http://schemas.microsoft.com/office/powerpoint/2010/main" val="159385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a:t>
            </a:r>
            <a:r>
              <a:rPr lang="en-US" dirty="0" smtClean="0"/>
              <a:t>Models – </a:t>
            </a:r>
            <a:r>
              <a:rPr lang="en-US" dirty="0" smtClean="0">
                <a:solidFill>
                  <a:srgbClr val="FF0000"/>
                </a:solidFill>
              </a:rPr>
              <a:t>MOVED THIS SLIDE UP</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Criticisms of surplus production models:</a:t>
                </a:r>
              </a:p>
              <a:p>
                <a:pPr lvl="1"/>
                <a:r>
                  <a:rPr lang="en-US" dirty="0"/>
                  <a:t>They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dirty="0"/>
              </a:p>
              <a:p>
                <a:pPr lvl="1"/>
                <a:endParaRPr lang="en-US" dirty="0"/>
              </a:p>
              <a:p>
                <a:pPr lvl="1"/>
                <a:r>
                  <a:rPr lang="en-US" dirty="0"/>
                  <a:t>They collapse all productivity parameters (growth, </a:t>
                </a:r>
                <a14:m>
                  <m:oMath xmlns:m="http://schemas.openxmlformats.org/officeDocument/2006/math">
                    <m:r>
                      <a:rPr lang="en-US" i="1" dirty="0" smtClean="0">
                        <a:latin typeface="Cambria Math" panose="02040503050406030204" pitchFamily="18" charset="0"/>
                      </a:rPr>
                      <m:t>𝑀</m:t>
                    </m:r>
                  </m:oMath>
                </a14:m>
                <a:r>
                  <a:rPr lang="en-US" dirty="0"/>
                  <a:t>, maturity, recruitment) into a single parameter </a:t>
                </a:r>
                <a14:m>
                  <m:oMath xmlns:m="http://schemas.openxmlformats.org/officeDocument/2006/math">
                    <m:r>
                      <a:rPr lang="en-US" i="1" dirty="0" smtClean="0">
                        <a:solidFill>
                          <a:srgbClr val="7030A0"/>
                        </a:solidFill>
                        <a:latin typeface="Cambria Math" panose="02040503050406030204" pitchFamily="18" charset="0"/>
                      </a:rPr>
                      <m:t>𝑟</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558792" y="3903714"/>
            <a:ext cx="4776820" cy="369332"/>
          </a:xfrm>
          <a:prstGeom prst="rect">
            <a:avLst/>
          </a:prstGeom>
          <a:solidFill>
            <a:schemeClr val="bg1">
              <a:alpha val="90000"/>
            </a:schemeClr>
          </a:solidFill>
        </p:spPr>
        <p:txBody>
          <a:bodyPr wrap="none" rtlCol="0">
            <a:spAutoFit/>
          </a:bodyPr>
          <a:lstStyle/>
          <a:p>
            <a:r>
              <a:rPr lang="en-US"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3198764" y="5530632"/>
                <a:ext cx="5794471" cy="646331"/>
              </a:xfrm>
              <a:prstGeom prst="rect">
                <a:avLst/>
              </a:prstGeom>
              <a:solidFill>
                <a:schemeClr val="bg1">
                  <a:alpha val="90000"/>
                </a:schemeClr>
              </a:solidFill>
            </p:spPr>
            <p:txBody>
              <a:bodyPr wrap="none" rtlCol="0">
                <a:spAutoFit/>
              </a:bodyPr>
              <a:lstStyle/>
              <a:p>
                <a:pPr algn="ctr"/>
                <a:r>
                  <a:rPr lang="en-US" dirty="0">
                    <a:solidFill>
                      <a:srgbClr val="0070C0"/>
                    </a:solidFill>
                  </a:rPr>
                  <a:t>Addressed using an age-structured model that accounts for:</a:t>
                </a:r>
              </a:p>
              <a:p>
                <a:pPr algn="ctr"/>
                <a:r>
                  <a:rPr lang="en-US" dirty="0">
                    <a:solidFill>
                      <a:srgbClr val="0070C0"/>
                    </a:solidFill>
                  </a:rPr>
                  <a:t>weight-at-age, </a:t>
                </a:r>
                <a14:m>
                  <m:oMath xmlns:m="http://schemas.openxmlformats.org/officeDocument/2006/math">
                    <m:r>
                      <a:rPr lang="en-US" i="1" dirty="0" smtClean="0">
                        <a:solidFill>
                          <a:srgbClr val="0070C0"/>
                        </a:solidFill>
                        <a:latin typeface="Cambria Math" panose="02040503050406030204" pitchFamily="18" charset="0"/>
                      </a:rPr>
                      <m:t>𝑀</m:t>
                    </m:r>
                  </m:oMath>
                </a14:m>
                <a:r>
                  <a:rPr lang="en-US" dirty="0">
                    <a:solidFill>
                      <a:srgbClr val="0070C0"/>
                    </a:solidFill>
                  </a:rPr>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3198764" y="5530632"/>
                <a:ext cx="5794471" cy="646331"/>
              </a:xfrm>
              <a:prstGeom prst="rect">
                <a:avLst/>
              </a:prstGeom>
              <a:blipFill>
                <a:blip r:embed="rId3"/>
                <a:stretch>
                  <a:fillRect l="-526" t="-4717" r="-421" b="-14151"/>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*Walters, C.J. and Martell, S.J.D. 2004. Fisheries Ecology and Management. Princeton University Press, Princeton, pp. 128 - 132.</a:t>
            </a:r>
            <a:endParaRPr lang="en-CA" altLang="en-US" sz="1400" b="1"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2497051040"/>
              </p:ext>
            </p:extLst>
          </p:nvPr>
        </p:nvGraphicFramePr>
        <p:xfrm>
          <a:off x="4308475" y="992188"/>
          <a:ext cx="2390775" cy="1323975"/>
        </p:xfrm>
        <a:graphic>
          <a:graphicData uri="http://schemas.openxmlformats.org/presentationml/2006/ole">
            <mc:AlternateContent xmlns:mc="http://schemas.openxmlformats.org/markup-compatibility/2006">
              <mc:Choice xmlns:v="urn:schemas-microsoft-com:vml" Requires="v">
                <p:oleObj spid="_x0000_s14466"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8475" y="992188"/>
                        <a:ext cx="2390775" cy="1323975"/>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541432" cy="4127608"/>
            <a:chOff x="1758999" y="1914524"/>
            <a:chExt cx="10245964"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546551" y="2382601"/>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rPr>
                <a:t>(</a:t>
              </a:r>
              <a:r>
                <a:rPr lang="en-CA" altLang="en-US" sz="2000" dirty="0" err="1">
                  <a:solidFill>
                    <a:srgbClr val="C00000"/>
                  </a:solidFill>
                </a:rPr>
                <a:t>i</a:t>
              </a:r>
              <a:r>
                <a:rPr lang="en-CA" altLang="en-US" sz="2000" dirty="0">
                  <a:solidFill>
                    <a:srgbClr val="C00000"/>
                  </a:solidFill>
                </a:rPr>
                <a:t>) Slope = </a:t>
              </a:r>
              <a:r>
                <a:rPr lang="el-GR" altLang="en-US" sz="2000" i="1" dirty="0">
                  <a:solidFill>
                    <a:srgbClr val="C00000"/>
                  </a:solidFill>
                </a:rPr>
                <a:t>α</a:t>
              </a:r>
              <a:r>
                <a:rPr lang="en-US" altLang="en-US" sz="2000" i="1" dirty="0">
                  <a:solidFill>
                    <a:srgbClr val="C00000"/>
                  </a:solidFill>
                </a:rPr>
                <a:t> = </a:t>
              </a:r>
              <a:r>
                <a:rPr lang="en-US" altLang="en-US" sz="2000" dirty="0">
                  <a:solidFill>
                    <a:srgbClr val="C00000"/>
                  </a:solidFill>
                </a:rPr>
                <a:t>maximum survival rate</a:t>
              </a:r>
              <a:endParaRPr lang="en-US" altLang="en-US" sz="3600" dirty="0">
                <a:solidFill>
                  <a:srgbClr val="C00000"/>
                </a:solidFill>
                <a:latin typeface="Arial" panose="020B0604020202020204" pitchFamily="34" charset="0"/>
              </a:endParaRPr>
            </a:p>
          </p:txBody>
        </p:sp>
        <p:sp>
          <p:nvSpPr>
            <p:cNvPr id="23" name="Text Box 45"/>
            <p:cNvSpPr txBox="1">
              <a:spLocks noChangeArrowheads="1"/>
            </p:cNvSpPr>
            <p:nvPr/>
          </p:nvSpPr>
          <p:spPr bwMode="auto">
            <a:xfrm>
              <a:off x="7137474" y="4036368"/>
              <a:ext cx="4867489" cy="47995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rPr>
                <a:t>(ii) Slope = </a:t>
              </a:r>
              <a:r>
                <a:rPr lang="en-CA" altLang="en-US" sz="2000" i="1" dirty="0">
                  <a:solidFill>
                    <a:srgbClr val="C00000"/>
                  </a:solidFill>
                </a:rPr>
                <a:t>R</a:t>
              </a:r>
              <a:r>
                <a:rPr lang="en-CA" altLang="en-US" sz="2000" baseline="-25000" dirty="0">
                  <a:solidFill>
                    <a:srgbClr val="C00000"/>
                  </a:solidFill>
                </a:rPr>
                <a:t>0 </a:t>
              </a:r>
              <a:r>
                <a:rPr lang="en-CA" altLang="en-US" sz="2000" dirty="0">
                  <a:solidFill>
                    <a:srgbClr val="C00000"/>
                  </a:solidFill>
                </a:rPr>
                <a:t>/</a:t>
              </a:r>
              <a:r>
                <a:rPr lang="en-CA" altLang="en-US" sz="2000" i="1" dirty="0">
                  <a:solidFill>
                    <a:srgbClr val="C00000"/>
                  </a:solidFill>
                </a:rPr>
                <a:t>E</a:t>
              </a:r>
              <a:r>
                <a:rPr lang="en-CA" altLang="en-US" sz="2000" baseline="-25000" dirty="0">
                  <a:solidFill>
                    <a:srgbClr val="C00000"/>
                  </a:solidFill>
                </a:rPr>
                <a:t>0  </a:t>
              </a:r>
              <a:r>
                <a:rPr lang="en-CA" altLang="en-US" sz="2000" dirty="0">
                  <a:solidFill>
                    <a:srgbClr val="C00000"/>
                  </a:solidFill>
                </a:rPr>
                <a:t>= unfished survival  </a:t>
              </a:r>
              <a:endParaRPr lang="en-US" altLang="en-US" sz="3600" dirty="0">
                <a:solidFill>
                  <a:srgbClr val="C00000"/>
                </a:solidFill>
                <a:latin typeface="Arial" panose="020B0604020202020204" pitchFamily="34" charset="0"/>
              </a:endParaRPr>
            </a:p>
          </p:txBody>
        </p:sp>
      </p:grpSp>
      <p:sp>
        <p:nvSpPr>
          <p:cNvPr id="25" name="Text Box 56"/>
          <p:cNvSpPr txBox="1">
            <a:spLocks noChangeArrowheads="1"/>
          </p:cNvSpPr>
          <p:nvPr/>
        </p:nvSpPr>
        <p:spPr bwMode="auto">
          <a:xfrm>
            <a:off x="1433301" y="1033725"/>
            <a:ext cx="7863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Compensation ratio = </a:t>
            </a:r>
            <a:r>
              <a:rPr lang="en-US" altLang="en-US" sz="2400" b="1" dirty="0" err="1"/>
              <a:t>i</a:t>
            </a:r>
            <a:r>
              <a:rPr lang="en-US" altLang="en-US" sz="2400" b="1" dirty="0"/>
              <a:t>/ii = </a:t>
            </a:r>
            <a:r>
              <a:rPr lang="el-GR" altLang="en-US" sz="2400" i="1" dirty="0"/>
              <a:t>α</a:t>
            </a:r>
            <a:r>
              <a:rPr lang="en-US" altLang="en-US" sz="2400" i="1" dirty="0"/>
              <a:t>E</a:t>
            </a:r>
            <a:r>
              <a:rPr lang="en-US" altLang="en-US" sz="2400" baseline="-25000" dirty="0"/>
              <a:t>0</a:t>
            </a:r>
            <a:r>
              <a:rPr lang="en-US" altLang="en-US" sz="2400" i="1" dirty="0"/>
              <a:t>/R</a:t>
            </a:r>
            <a:r>
              <a:rPr lang="en-US" altLang="en-US" sz="2400" baseline="-25000" dirty="0"/>
              <a:t>0 </a:t>
            </a:r>
            <a:r>
              <a:rPr lang="en-US" altLang="en-US" sz="2400" dirty="0"/>
              <a:t>= </a:t>
            </a:r>
            <a:r>
              <a:rPr lang="el-GR" altLang="en-US" sz="2400" i="1" dirty="0"/>
              <a:t>αφ</a:t>
            </a:r>
            <a:r>
              <a:rPr lang="en-US" altLang="en-US" sz="2400" i="1" baseline="-25000" dirty="0"/>
              <a:t>E</a:t>
            </a:r>
            <a:r>
              <a:rPr lang="en-US" altLang="en-US" sz="2400" baseline="-25000" dirty="0"/>
              <a:t>0</a:t>
            </a:r>
            <a:r>
              <a:rPr lang="en-US" altLang="en-US" sz="2400" b="1" dirty="0"/>
              <a:t>   </a:t>
            </a:r>
          </a:p>
        </p:txBody>
      </p:sp>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757871" y="1419767"/>
            <a:ext cx="2760519" cy="1200329"/>
          </a:xfrm>
          <a:prstGeom prst="rect">
            <a:avLst/>
          </a:prstGeom>
          <a:noFill/>
          <a:ln>
            <a:solidFill>
              <a:schemeClr val="tx2"/>
            </a:solidFill>
          </a:ln>
        </p:spPr>
        <p:txBody>
          <a:bodyPr wrap="square" rtlCol="0">
            <a:spAutoFit/>
          </a:bodyPr>
          <a:lstStyle/>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60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of unfished to the unfished </a:t>
            </a:r>
            <a:r>
              <a:rPr lang="en-US" altLang="en-US" sz="2400" dirty="0" smtClean="0"/>
              <a:t>recruitment </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42" grpId="0" animBg="1"/>
      <p:bldP spid="4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a:rPr lang="en-US" i="1" dirty="0">
                        <a:latin typeface="Cambria Math" panose="02040503050406030204" pitchFamily="18" charset="0"/>
                      </a:rPr>
                      <m:t>𝑆𝑆𝐵</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Steepness and CR are analytically related</a:t>
            </a:r>
          </a:p>
        </p:txBody>
      </p:sp>
      <p:sp>
        <p:nvSpPr>
          <p:cNvPr id="4" name="Rectangle 3"/>
          <p:cNvSpPr/>
          <p:nvPr/>
        </p:nvSpPr>
        <p:spPr>
          <a:xfrm>
            <a:off x="1060080" y="2094479"/>
            <a:ext cx="4557723" cy="584775"/>
          </a:xfrm>
          <a:prstGeom prst="rect">
            <a:avLst/>
          </a:prstGeom>
        </p:spPr>
        <p:txBody>
          <a:bodyPr wrap="none">
            <a:spAutoFit/>
          </a:bodyPr>
          <a:lstStyle/>
          <a:p>
            <a:r>
              <a:rPr lang="en-CA" altLang="en-US" sz="3200" dirty="0">
                <a:cs typeface="Arial" panose="020B0604020202020204" pitchFamily="34" charset="0"/>
              </a:rPr>
              <a:t>Compensation ratio (CR</a:t>
            </a:r>
            <a:r>
              <a:rPr lang="en-US" altLang="en-US" sz="3200" dirty="0">
                <a:cs typeface="Times New Roman" panose="02020603050405020304" pitchFamily="18" charset="0"/>
              </a:rPr>
              <a:t>)</a:t>
            </a:r>
            <a:r>
              <a:rPr lang="en-CA" altLang="en-US" sz="3200" dirty="0">
                <a:cs typeface="Arial" panose="020B0604020202020204" pitchFamily="34" charset="0"/>
              </a:rPr>
              <a:t> =</a:t>
            </a:r>
            <a:endParaRPr lang="en-US" sz="3200" dirty="0"/>
          </a:p>
        </p:txBody>
      </p:sp>
      <p:sp>
        <p:nvSpPr>
          <p:cNvPr id="6" name="Rectangle 5"/>
          <p:cNvSpPr/>
          <p:nvPr/>
        </p:nvSpPr>
        <p:spPr>
          <a:xfrm>
            <a:off x="5701145" y="2051546"/>
            <a:ext cx="5223164" cy="646331"/>
          </a:xfrm>
          <a:prstGeom prst="rect">
            <a:avLst/>
          </a:prstGeom>
        </p:spPr>
        <p:txBody>
          <a:bodyPr wrap="square">
            <a:spAutoFit/>
          </a:bodyPr>
          <a:lstStyle/>
          <a:p>
            <a:r>
              <a:rPr lang="el-GR" altLang="en-US" sz="3600" i="1" dirty="0">
                <a:latin typeface="Times New Roman" panose="02020603050405020304" pitchFamily="18" charset="0"/>
                <a:ea typeface="Cambria Math" panose="02040503050406030204" pitchFamily="18" charset="0"/>
                <a:cs typeface="Times New Roman" panose="02020603050405020304" pitchFamily="18" charset="0"/>
              </a:rPr>
              <a:t>αφ</a:t>
            </a:r>
            <a:r>
              <a:rPr lang="en-US" altLang="en-US" sz="3600" i="1" baseline="-25000" dirty="0">
                <a:latin typeface="Times New Roman" panose="02020603050405020304" pitchFamily="18" charset="0"/>
                <a:ea typeface="Cambria Math" panose="02040503050406030204" pitchFamily="18" charset="0"/>
                <a:cs typeface="Times New Roman" panose="02020603050405020304" pitchFamily="18" charset="0"/>
              </a:rPr>
              <a:t>E</a:t>
            </a:r>
            <a:r>
              <a:rPr lang="en-US" altLang="en-US" sz="3600" baseline="-25000" dirty="0">
                <a:latin typeface="Times New Roman" panose="02020603050405020304" pitchFamily="18" charset="0"/>
                <a:ea typeface="Cambria Math" panose="02040503050406030204" pitchFamily="18" charset="0"/>
                <a:cs typeface="Times New Roman" panose="02020603050405020304" pitchFamily="18" charset="0"/>
              </a:rPr>
              <a:t>0</a:t>
            </a:r>
            <a:r>
              <a:rPr lang="en-US" altLang="en-US" sz="36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24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(for BH and Ricker SRRs)</a:t>
            </a:r>
            <a:r>
              <a:rPr lang="en-US" altLang="en-US" sz="3200" dirty="0">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7" name="Rectangle 6"/>
          <p:cNvSpPr/>
          <p:nvPr/>
        </p:nvSpPr>
        <p:spPr>
          <a:xfrm>
            <a:off x="1060080" y="3356482"/>
            <a:ext cx="2724207" cy="584775"/>
          </a:xfrm>
          <a:prstGeom prst="rect">
            <a:avLst/>
          </a:prstGeom>
        </p:spPr>
        <p:txBody>
          <a:bodyPr wrap="none">
            <a:spAutoFit/>
          </a:bodyPr>
          <a:lstStyle/>
          <a:p>
            <a:r>
              <a:rPr lang="en-CA" altLang="en-US" sz="3200" dirty="0">
                <a:cs typeface="Arial" panose="020B0604020202020204" pitchFamily="34" charset="0"/>
              </a:rPr>
              <a:t>Steepness (</a:t>
            </a:r>
            <a:r>
              <a:rPr lang="en-CA" altLang="en-US" sz="3200" i="1" dirty="0">
                <a:cs typeface="Arial" panose="020B0604020202020204" pitchFamily="34" charset="0"/>
              </a:rPr>
              <a:t>h</a:t>
            </a:r>
            <a:r>
              <a:rPr lang="en-CA" altLang="en-US" sz="3200" dirty="0">
                <a:cs typeface="Arial" panose="020B0604020202020204" pitchFamily="34" charset="0"/>
              </a:rPr>
              <a:t>) =</a:t>
            </a:r>
            <a:endParaRPr lang="en-US" sz="3200" dirty="0"/>
          </a:p>
        </p:txBody>
      </p:sp>
      <p:graphicFrame>
        <p:nvGraphicFramePr>
          <p:cNvPr id="8" name="Object 8"/>
          <p:cNvGraphicFramePr>
            <a:graphicFrameLocks noChangeAspect="1"/>
          </p:cNvGraphicFramePr>
          <p:nvPr>
            <p:extLst>
              <p:ext uri="{D42A27DB-BD31-4B8C-83A1-F6EECF244321}">
                <p14:modId xmlns:p14="http://schemas.microsoft.com/office/powerpoint/2010/main" val="1932718467"/>
              </p:ext>
            </p:extLst>
          </p:nvPr>
        </p:nvGraphicFramePr>
        <p:xfrm>
          <a:off x="4127271" y="3232150"/>
          <a:ext cx="1035050" cy="833438"/>
        </p:xfrm>
        <a:graphic>
          <a:graphicData uri="http://schemas.openxmlformats.org/presentationml/2006/ole">
            <mc:AlternateContent xmlns:mc="http://schemas.openxmlformats.org/markup-compatibility/2006">
              <mc:Choice xmlns:v="urn:schemas-microsoft-com:vml" Requires="v">
                <p:oleObj spid="_x0000_s24808" name="Equation" r:id="rId3" imgW="482391" imgH="393529" progId="Equation.3">
                  <p:embed/>
                </p:oleObj>
              </mc:Choice>
              <mc:Fallback>
                <p:oleObj name="Equation" r:id="rId3" imgW="482391" imgH="393529" progId="Equation.3">
                  <p:embed/>
                  <p:pic>
                    <p:nvPicPr>
                      <p:cNvPr id="820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271" y="3232150"/>
                        <a:ext cx="10350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4194298949"/>
              </p:ext>
            </p:extLst>
          </p:nvPr>
        </p:nvGraphicFramePr>
        <p:xfrm>
          <a:off x="7589260" y="2978439"/>
          <a:ext cx="774700" cy="1152525"/>
        </p:xfrm>
        <a:graphic>
          <a:graphicData uri="http://schemas.openxmlformats.org/presentationml/2006/ole">
            <mc:AlternateContent xmlns:mc="http://schemas.openxmlformats.org/markup-compatibility/2006">
              <mc:Choice xmlns:v="urn:schemas-microsoft-com:vml" Requires="v">
                <p:oleObj spid="_x0000_s24809" name="Equation" r:id="rId5" imgW="355446" imgH="520474" progId="Equation.3">
                  <p:embed/>
                </p:oleObj>
              </mc:Choice>
              <mc:Fallback>
                <p:oleObj name="Equation" r:id="rId5" imgW="355446" imgH="520474" progId="Equation.3">
                  <p:embed/>
                  <p:pic>
                    <p:nvPicPr>
                      <p:cNvPr id="820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260" y="2978439"/>
                        <a:ext cx="774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p:cNvSpPr/>
          <p:nvPr/>
        </p:nvSpPr>
        <p:spPr>
          <a:xfrm>
            <a:off x="4235869" y="4242248"/>
            <a:ext cx="817853" cy="461665"/>
          </a:xfrm>
          <a:prstGeom prst="rect">
            <a:avLst/>
          </a:prstGeom>
        </p:spPr>
        <p:txBody>
          <a:bodyPr wrap="none">
            <a:spAutoFit/>
          </a:bodyPr>
          <a:lstStyle/>
          <a:p>
            <a:r>
              <a:rPr lang="en-US" altLang="en-US" sz="24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(BH)</a:t>
            </a:r>
            <a:endParaRPr lang="en-US" sz="2400" dirty="0"/>
          </a:p>
        </p:txBody>
      </p:sp>
      <p:sp>
        <p:nvSpPr>
          <p:cNvPr id="11" name="Rectangle 10"/>
          <p:cNvSpPr/>
          <p:nvPr/>
        </p:nvSpPr>
        <p:spPr>
          <a:xfrm>
            <a:off x="7399255" y="4119138"/>
            <a:ext cx="1311578" cy="584775"/>
          </a:xfrm>
          <a:prstGeom prst="rect">
            <a:avLst/>
          </a:prstGeom>
        </p:spPr>
        <p:txBody>
          <a:bodyPr wrap="none">
            <a:spAutoFit/>
          </a:bodyPr>
          <a:lstStyle/>
          <a:p>
            <a:r>
              <a:rPr lang="en-US" altLang="en-US" sz="24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2" name="TextBox 11"/>
          <p:cNvSpPr txBox="1"/>
          <p:nvPr/>
        </p:nvSpPr>
        <p:spPr>
          <a:xfrm>
            <a:off x="635629" y="5421393"/>
            <a:ext cx="10718171" cy="1200329"/>
          </a:xfrm>
          <a:prstGeom prst="rect">
            <a:avLst/>
          </a:prstGeom>
          <a:noFill/>
          <a:ln>
            <a:solidFill>
              <a:schemeClr val="tx2"/>
            </a:solidFill>
          </a:ln>
        </p:spPr>
        <p:txBody>
          <a:bodyPr wrap="square" rtlCol="0">
            <a:spAutoFit/>
          </a:bodyPr>
          <a:lstStyle/>
          <a:p>
            <a:r>
              <a:rPr lang="en-US" sz="2400" dirty="0">
                <a:solidFill>
                  <a:schemeClr val="tx2"/>
                </a:solidFill>
              </a:rPr>
              <a:t>Steepness is a widely used parameter in fisheries stock assessment. It has strong effects on the modeled fish population’s resilience to fishing and its reference points. It is very hard to estimate. Commonly, practitioners must use an informative prior.</a:t>
            </a:r>
          </a:p>
        </p:txBody>
      </p:sp>
      <p:sp>
        <p:nvSpPr>
          <p:cNvPr id="14" name="Rectangle 13"/>
          <p:cNvSpPr/>
          <p:nvPr/>
        </p:nvSpPr>
        <p:spPr>
          <a:xfrm>
            <a:off x="635629" y="1909699"/>
            <a:ext cx="10718171" cy="328352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702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RF add slide showing alpha and beta in terms of h and R0</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53776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an age-structured model:</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 (hide)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70000" lnSpcReduction="20000"/>
              </a:bodyPr>
              <a:lstStyle/>
              <a:p>
                <a:pPr marL="514350" indent="-514350">
                  <a:buFont typeface="+mj-lt"/>
                  <a:buAutoNum type="arabicPeriod"/>
                </a:pPr>
                <a:r>
                  <a:rPr lang="en-US" dirty="0"/>
                  <a:t>What are Reference Points? </a:t>
                </a:r>
                <a:r>
                  <a:rPr lang="en-US" dirty="0">
                    <a:solidFill>
                      <a:srgbClr val="FF0000"/>
                    </a:solidFill>
                  </a:rPr>
                  <a:t>Robyn</a:t>
                </a:r>
              </a:p>
              <a:p>
                <a:pPr marL="514350" indent="-514350">
                  <a:buFont typeface="+mj-lt"/>
                  <a:buAutoNum type="arabicPeriod"/>
                </a:pPr>
                <a:r>
                  <a:rPr lang="en-US" dirty="0"/>
                  <a:t>Equilibrium Assumptions </a:t>
                </a:r>
                <a:r>
                  <a:rPr lang="en-US" dirty="0">
                    <a:solidFill>
                      <a:srgbClr val="FF0000"/>
                    </a:solidFill>
                  </a:rPr>
                  <a:t>Robyn</a:t>
                </a:r>
                <a:endParaRPr lang="en-US" dirty="0"/>
              </a:p>
              <a:p>
                <a:pPr marL="514350" indent="-514350">
                  <a:buFont typeface="+mj-lt"/>
                  <a:buAutoNum type="arabicPeriod"/>
                </a:pPr>
                <a:r>
                  <a:rPr lang="en-US" dirty="0"/>
                  <a:t>What is MSY? </a:t>
                </a:r>
                <a:r>
                  <a:rPr lang="en-US" dirty="0">
                    <a:solidFill>
                      <a:srgbClr val="FF0000"/>
                    </a:solidFill>
                  </a:rPr>
                  <a:t>Robyn</a:t>
                </a:r>
              </a:p>
              <a:p>
                <a:pPr marL="514350" indent="-514350">
                  <a:buFont typeface="+mj-lt"/>
                  <a:buAutoNum type="arabicPeriod"/>
                </a:pPr>
                <a:r>
                  <a:rPr lang="en-US" dirty="0"/>
                  <a:t>Reference Points in Surplus Production Models </a:t>
                </a:r>
                <a:r>
                  <a:rPr lang="en-US" dirty="0">
                    <a:solidFill>
                      <a:srgbClr val="FF0000"/>
                    </a:solidFill>
                  </a:rPr>
                  <a:t>Tim</a:t>
                </a:r>
              </a:p>
              <a:p>
                <a:pPr marL="514350" indent="-514350">
                  <a:buFont typeface="+mj-lt"/>
                  <a:buAutoNum type="arabicPeriod"/>
                </a:pPr>
                <a:r>
                  <a:rPr lang="en-US" dirty="0">
                    <a:solidFill>
                      <a:srgbClr val="7030A0"/>
                    </a:solidFill>
                  </a:rPr>
                  <a:t>[Exercise 1] </a:t>
                </a:r>
                <a:r>
                  <a:rPr lang="en-US" dirty="0">
                    <a:solidFill>
                      <a:srgbClr val="FF0000"/>
                    </a:solidFill>
                  </a:rPr>
                  <a:t>Tim</a:t>
                </a:r>
              </a:p>
              <a:p>
                <a:pPr marL="514350" indent="-514350">
                  <a:buFont typeface="+mj-lt"/>
                  <a:buAutoNum type="arabicPeriod"/>
                </a:pPr>
                <a:r>
                  <a:rPr lang="en-US" dirty="0"/>
                  <a:t>Recruitment Productivity </a:t>
                </a:r>
                <a:r>
                  <a:rPr lang="en-US" dirty="0">
                    <a:solidFill>
                      <a:srgbClr val="FF0000"/>
                    </a:solidFill>
                  </a:rPr>
                  <a:t>Robyn</a:t>
                </a:r>
                <a:endParaRPr lang="en-US" dirty="0"/>
              </a:p>
              <a:p>
                <a:pPr marL="514350" indent="-514350">
                  <a:buFont typeface="+mj-lt"/>
                  <a:buAutoNum type="arabicPeriod"/>
                </a:pPr>
                <a:r>
                  <a:rPr lang="en-US" dirty="0"/>
                  <a:t>Reference Points in Age-structured Models </a:t>
                </a:r>
                <a:r>
                  <a:rPr lang="en-US" dirty="0">
                    <a:solidFill>
                      <a:srgbClr val="FF0000"/>
                    </a:solidFill>
                  </a:rPr>
                  <a:t>Tim</a:t>
                </a:r>
              </a:p>
              <a:p>
                <a:pPr lvl="1"/>
                <a:r>
                  <a:rPr lang="en-US" dirty="0"/>
                  <a:t>Per-recruit Calculations </a:t>
                </a:r>
                <a:r>
                  <a:rPr lang="en-US" dirty="0">
                    <a:solidFill>
                      <a:srgbClr val="FF0000"/>
                    </a:solidFill>
                  </a:rPr>
                  <a:t>Tim</a:t>
                </a:r>
                <a:endParaRPr lang="en-US" dirty="0"/>
              </a:p>
              <a:p>
                <a:pPr lvl="1"/>
                <a:r>
                  <a:rPr lang="en-US" dirty="0"/>
                  <a:t>Reference Point Calculations </a:t>
                </a:r>
                <a:r>
                  <a:rPr lang="en-US" dirty="0">
                    <a:solidFill>
                      <a:srgbClr val="FF0000"/>
                    </a:solidFill>
                  </a:rPr>
                  <a:t>Tim</a:t>
                </a:r>
                <a:endParaRPr lang="en-US" dirty="0"/>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a:t>
                </a:r>
                <a:r>
                  <a:rPr lang="en-US" dirty="0">
                    <a:solidFill>
                      <a:srgbClr val="FF0000"/>
                    </a:solidFill>
                  </a:rPr>
                  <a:t>Tim</a:t>
                </a:r>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r>
                  <a:rPr lang="en-US" dirty="0"/>
                  <a:t> </a:t>
                </a:r>
                <a:r>
                  <a:rPr lang="en-US" dirty="0">
                    <a:solidFill>
                      <a:srgbClr val="FF0000"/>
                    </a:solidFill>
                  </a:rPr>
                  <a:t>Tim</a:t>
                </a:r>
                <a:endParaRPr lang="en-US" dirty="0"/>
              </a:p>
              <a:p>
                <a:pPr lvl="2"/>
                <a:r>
                  <a:rPr lang="en-US" dirty="0"/>
                  <a:t>MSY reference points </a:t>
                </a:r>
                <a:r>
                  <a:rPr lang="en-US" dirty="0">
                    <a:solidFill>
                      <a:srgbClr val="FF0000"/>
                    </a:solidFill>
                  </a:rPr>
                  <a:t>Tim</a:t>
                </a:r>
              </a:p>
              <a:p>
                <a:pPr lvl="2"/>
                <a:r>
                  <a:rPr lang="en-US" dirty="0">
                    <a:solidFill>
                      <a:srgbClr val="7030A0"/>
                    </a:solidFill>
                  </a:rPr>
                  <a:t>[Exercise 2] </a:t>
                </a:r>
                <a:r>
                  <a:rPr lang="en-US" dirty="0">
                    <a:solidFill>
                      <a:srgbClr val="FF0000"/>
                    </a:solidFill>
                  </a:rPr>
                  <a:t>Tim</a:t>
                </a:r>
              </a:p>
              <a:p>
                <a:pPr lvl="2"/>
                <a:r>
                  <a:rPr lang="en-US" dirty="0"/>
                  <a:t>SPR reference points </a:t>
                </a:r>
                <a:r>
                  <a:rPr lang="en-US" dirty="0">
                    <a:solidFill>
                      <a:srgbClr val="FF0000"/>
                    </a:solidFill>
                  </a:rPr>
                  <a:t>Robyn</a:t>
                </a:r>
              </a:p>
              <a:p>
                <a:pPr lvl="2"/>
                <a:r>
                  <a:rPr lang="en-US" dirty="0">
                    <a:solidFill>
                      <a:srgbClr val="7030A0"/>
                    </a:solidFill>
                  </a:rPr>
                  <a:t>[Exercise 4] </a:t>
                </a:r>
                <a:r>
                  <a:rPr lang="en-US" dirty="0">
                    <a:solidFill>
                      <a:srgbClr val="FF0000"/>
                    </a:solidFill>
                  </a:rPr>
                  <a:t>Robyn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638" t="-26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4CA60AB-90B9-4712-909A-BBDBBA0BB791}"/>
              </a:ext>
            </a:extLst>
          </p:cNvPr>
          <p:cNvSpPr txBox="1"/>
          <p:nvPr/>
        </p:nvSpPr>
        <p:spPr>
          <a:xfrm>
            <a:off x="7399283" y="1690688"/>
            <a:ext cx="3657600" cy="369332"/>
          </a:xfrm>
          <a:prstGeom prst="rect">
            <a:avLst/>
          </a:prstGeom>
          <a:noFill/>
        </p:spPr>
        <p:txBody>
          <a:bodyPr wrap="square" rtlCol="0">
            <a:spAutoFit/>
          </a:bodyPr>
          <a:lstStyle/>
          <a:p>
            <a:r>
              <a:rPr lang="en-US" dirty="0"/>
              <a:t>For discussion Thursday afternoon</a:t>
            </a:r>
          </a:p>
        </p:txBody>
      </p:sp>
    </p:spTree>
    <p:extLst>
      <p:ext uri="{BB962C8B-B14F-4D97-AF65-F5344CB8AC3E}">
        <p14:creationId xmlns:p14="http://schemas.microsoft.com/office/powerpoint/2010/main" val="174887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smtClean="0"/>
              <a:t>“Per-recruit” functions are useful tools for calculating reference points in age-structured models.</a:t>
            </a:r>
          </a:p>
          <a:p>
            <a:r>
              <a:rPr lang="en-US" dirty="0" smtClean="0"/>
              <a:t>In the next few slides will look at</a:t>
            </a:r>
            <a:endParaRPr lang="en-US" dirty="0" smtClean="0"/>
          </a:p>
          <a:p>
            <a:pPr marL="514350" indent="-514350">
              <a:buAutoNum type="arabicPeriod"/>
            </a:pPr>
            <a:r>
              <a:rPr lang="en-US" dirty="0" smtClean="0"/>
              <a:t>Mortality Rates</a:t>
            </a:r>
          </a:p>
          <a:p>
            <a:pPr marL="514350" indent="-514350">
              <a:buAutoNum type="arabicPeriod"/>
            </a:pPr>
            <a:r>
              <a:rPr lang="en-US" dirty="0" smtClean="0"/>
              <a:t>Survivorship</a:t>
            </a:r>
            <a:endParaRPr lang="en-US" dirty="0"/>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198"/>
            <a:ext cx="10515600" cy="1325563"/>
          </a:xfrm>
        </p:spPr>
        <p:txBody>
          <a:bodyPr>
            <a:normAutofit fontScale="90000"/>
          </a:bodyPr>
          <a:lstStyle/>
          <a:p>
            <a:r>
              <a:rPr lang="en-CA" sz="3600" dirty="0"/>
              <a:t>Per-Recruit Calculations </a:t>
            </a:r>
            <a:r>
              <a:rPr lang="en-CA" sz="3600" b="1" dirty="0">
                <a:solidFill>
                  <a:schemeClr val="accent6"/>
                </a:solidFill>
              </a:rPr>
              <a:t>1. Mortality </a:t>
            </a:r>
            <a:r>
              <a:rPr lang="en-CA" sz="3600" b="1" dirty="0" smtClean="0">
                <a:solidFill>
                  <a:schemeClr val="accent6"/>
                </a:solidFill>
              </a:rPr>
              <a:t>Rates </a:t>
            </a:r>
            <a:r>
              <a:rPr lang="en-CA" sz="3600" b="1" dirty="0" smtClean="0">
                <a:solidFill>
                  <a:srgbClr val="FF0000"/>
                </a:solidFill>
              </a:rPr>
              <a:t>Do we need both this slide and the next? They say more or less the same thing</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 how individuals are removed from the population</a:t>
                </a:r>
              </a:p>
              <a:p>
                <a:r>
                  <a:rPr lang="en-US" dirty="0"/>
                  <a:t>Natural Mortality (</a:t>
                </a:r>
                <a14:m>
                  <m:oMath xmlns:m="http://schemas.openxmlformats.org/officeDocument/2006/math">
                    <m:r>
                      <a:rPr lang="en-US" i="1" dirty="0" smtClean="0">
                        <a:latin typeface="Cambria Math" panose="02040503050406030204" pitchFamily="18" charset="0"/>
                      </a:rPr>
                      <m:t>𝑀</m:t>
                    </m:r>
                  </m:oMath>
                </a14:m>
                <a:r>
                  <a:rPr lang="en-US" dirty="0"/>
                  <a:t>) – removed from natural sources (predation, disease, old age)</a:t>
                </a:r>
              </a:p>
              <a:p>
                <a:r>
                  <a:rPr lang="en-US" dirty="0"/>
                  <a:t>Fishing Mortality (</a:t>
                </a:r>
                <a14:m>
                  <m:oMath xmlns:m="http://schemas.openxmlformats.org/officeDocument/2006/math">
                    <m:r>
                      <a:rPr lang="en-US" i="1" dirty="0" smtClean="0">
                        <a:latin typeface="Cambria Math" panose="02040503050406030204" pitchFamily="18" charset="0"/>
                      </a:rPr>
                      <m:t>𝐹</m:t>
                    </m:r>
                  </m:oMath>
                </a14:m>
                <a:r>
                  <a:rPr lang="en-US" dirty="0"/>
                  <a:t>) – removed from fishing</a:t>
                </a:r>
              </a:p>
              <a:p>
                <a:endParaRPr lang="en-US" dirty="0"/>
              </a:p>
              <a:p>
                <a:r>
                  <a:rPr lang="en-US" dirty="0"/>
                  <a:t>Total Mortality (</a:t>
                </a:r>
                <a14:m>
                  <m:oMath xmlns:m="http://schemas.openxmlformats.org/officeDocument/2006/math">
                    <m:r>
                      <a:rPr lang="en-US" i="1" dirty="0" smtClean="0">
                        <a:latin typeface="Cambria Math" panose="02040503050406030204" pitchFamily="18" charset="0"/>
                      </a:rPr>
                      <m:t>𝑍</m:t>
                    </m:r>
                  </m:oMath>
                </a14:m>
                <a:r>
                  <a:rPr lang="en-US" dirty="0"/>
                  <a:t>)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𝑀</m:t>
                    </m:r>
                    <m:r>
                      <a:rPr lang="en-US" i="1" dirty="0" smtClean="0">
                        <a:latin typeface="Cambria Math" panose="02040503050406030204" pitchFamily="18" charset="0"/>
                      </a:rPr>
                      <m:t> + </m:t>
                    </m:r>
                    <m:r>
                      <a:rPr lang="en-US" i="1" dirty="0" smtClean="0">
                        <a:latin typeface="Cambria Math" panose="02040503050406030204" pitchFamily="18" charset="0"/>
                      </a:rPr>
                      <m:t>𝐹</m:t>
                    </m:r>
                  </m:oMath>
                </a14:m>
                <a:endParaRPr lang="en-US" i="1"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27210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i="1" dirty="0" smtClean="0">
                        <a:latin typeface="Cambria Math" panose="02040503050406030204" pitchFamily="18" charset="0"/>
                      </a:rPr>
                      <m:t>=0.3</m:t>
                    </m:r>
                  </m:oMath>
                </a14:m>
                <a:r>
                  <a:rPr lang="en-US" dirty="0"/>
                  <a:t>, start with 1000 recruits at age 0 and track this cohort over time</a:t>
                </a:r>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b="0" i="1" dirty="0" smtClean="0">
                        <a:latin typeface="Cambria Math" panose="02040503050406030204" pitchFamily="18" charset="0"/>
                      </a:rPr>
                      <m:t>=</m:t>
                    </m:r>
                    <m:r>
                      <a:rPr lang="en-US" i="1" dirty="0" smtClean="0">
                        <a:latin typeface="Cambria Math" panose="02040503050406030204" pitchFamily="18" charset="0"/>
                      </a:rPr>
                      <m:t>0.3</m:t>
                    </m:r>
                  </m:oMath>
                </a14:m>
                <a:r>
                  <a:rPr lang="en-US" dirty="0"/>
                  <a:t>, start with 1000 recruits at age 0 and track this cohort over time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   Annual removal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𝑍</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2 (Hide)</a:t>
            </a:r>
          </a:p>
        </p:txBody>
      </p:sp>
      <p:sp>
        <p:nvSpPr>
          <p:cNvPr id="3" name="Content Placeholder 2"/>
          <p:cNvSpPr>
            <a:spLocks noGrp="1"/>
          </p:cNvSpPr>
          <p:nvPr>
            <p:ph idx="1"/>
          </p:nvPr>
        </p:nvSpPr>
        <p:spPr>
          <a:xfrm>
            <a:off x="838200" y="2135591"/>
            <a:ext cx="10515600" cy="4351338"/>
          </a:xfrm>
        </p:spPr>
        <p:txBody>
          <a:bodyPr>
            <a:normAutofit/>
          </a:bodyPr>
          <a:lstStyle/>
          <a:p>
            <a:pPr marL="514350" indent="-514350">
              <a:buFont typeface="+mj-lt"/>
              <a:buAutoNum type="arabicPeriod"/>
            </a:pPr>
            <a:r>
              <a:rPr lang="en-US" dirty="0"/>
              <a:t>SPR (if not covered on Day 1)</a:t>
            </a:r>
          </a:p>
          <a:p>
            <a:pPr marL="514350" indent="-514350">
              <a:buFont typeface="+mj-lt"/>
              <a:buAutoNum type="arabicPeriod"/>
            </a:pPr>
            <a:r>
              <a:rPr lang="en-US" dirty="0"/>
              <a:t>Time-varying parameters and choosing time periods </a:t>
            </a:r>
            <a:r>
              <a:rPr lang="en-US" dirty="0" smtClean="0"/>
              <a:t>for </a:t>
            </a:r>
            <a:r>
              <a:rPr lang="en-US" dirty="0"/>
              <a:t>equilibrium estimates [Exercise 5]</a:t>
            </a:r>
          </a:p>
          <a:p>
            <a:pPr marL="514350" indent="-514350">
              <a:buFont typeface="+mj-lt"/>
              <a:buAutoNum type="arabicPeriod"/>
            </a:pPr>
            <a:r>
              <a:rPr lang="en-US" dirty="0"/>
              <a:t>Non-equilibrium ref pts</a:t>
            </a:r>
          </a:p>
          <a:p>
            <a:pPr marL="971550" lvl="1" indent="-514350">
              <a:buFont typeface="+mj-lt"/>
              <a:buAutoNum type="arabicPeriod"/>
            </a:pPr>
            <a:r>
              <a:rPr lang="en-US" dirty="0"/>
              <a:t>What is dynamic B0?</a:t>
            </a:r>
          </a:p>
          <a:p>
            <a:pPr marL="971550" lvl="1" indent="-514350">
              <a:buFont typeface="+mj-lt"/>
              <a:buAutoNum type="arabicPeriod"/>
            </a:pPr>
            <a:r>
              <a:rPr lang="en-US" dirty="0"/>
              <a:t>Historical and index-based</a:t>
            </a:r>
          </a:p>
          <a:p>
            <a:pPr marL="514350" indent="-514350">
              <a:buFont typeface="+mj-lt"/>
              <a:buAutoNum type="arabicPeriod"/>
            </a:pPr>
            <a:r>
              <a:rPr lang="en-US" dirty="0"/>
              <a:t>Approaches for data-limited stocks</a:t>
            </a:r>
          </a:p>
          <a:p>
            <a:pPr marL="514350" indent="-514350">
              <a:buFont typeface="+mj-lt"/>
              <a:buAutoNum type="arabicPeriod"/>
            </a:pPr>
            <a:r>
              <a:rPr lang="en-US" dirty="0"/>
              <a:t>Approaches using multiple models</a:t>
            </a:r>
          </a:p>
          <a:p>
            <a:pPr marL="514350" indent="-514350">
              <a:buFont typeface="+mj-lt"/>
              <a:buAutoNum type="arabicPeriod"/>
            </a:pPr>
            <a:r>
              <a:rPr lang="en-US" dirty="0"/>
              <a:t>Multiple OMs in MSE</a:t>
            </a:r>
          </a:p>
        </p:txBody>
      </p:sp>
    </p:spTree>
    <p:extLst>
      <p:ext uri="{BB962C8B-B14F-4D97-AF65-F5344CB8AC3E}">
        <p14:creationId xmlns:p14="http://schemas.microsoft.com/office/powerpoint/2010/main" val="173784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mc:Choice xmlns:a14="http://schemas.microsoft.com/office/drawing/2010/main"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221763"/>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smtClean="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smtClean="0"/>
                  <a:t>unfished SSB </a:t>
                </a:r>
                <a:r>
                  <a:rPr lang="en-US" dirty="0"/>
                  <a:t>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smtClean="0">
                <a:solidFill>
                  <a:schemeClr val="tx2"/>
                </a:solidFill>
              </a:rPr>
              <a:t>These functions are sometimes referred to as “incidence functions” (Walters and Martell 2004, Box 3.1, and </a:t>
            </a:r>
            <a:r>
              <a:rPr lang="en-US" dirty="0" err="1" smtClean="0">
                <a:solidFill>
                  <a:schemeClr val="tx2"/>
                </a:solidFill>
              </a:rPr>
              <a:t>Botsford</a:t>
            </a:r>
            <a:r>
              <a:rPr lang="en-US" dirty="0" smtClean="0">
                <a:solidFill>
                  <a:schemeClr val="tx2"/>
                </a:solidFill>
              </a:rPr>
              <a:t> references therein)</a:t>
            </a:r>
            <a:endParaRPr lang="en-US" dirty="0">
              <a:solidFill>
                <a:schemeClr val="tx2"/>
              </a:solidFill>
            </a:endParaRP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smtClean="0">
                <a:solidFill>
                  <a:schemeClr val="tx2"/>
                </a:solidFill>
              </a:rPr>
              <a:t>Walters</a:t>
            </a:r>
            <a:r>
              <a:rPr lang="en-AU" altLang="en-US" sz="1600" dirty="0">
                <a:solidFill>
                  <a:schemeClr val="tx2"/>
                </a:solidFill>
              </a:rPr>
              <a:t>,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a:t>
                </a:r>
                <a:r>
                  <a:rPr lang="en-US" dirty="0" smtClean="0"/>
                  <a:t>Fished SSB </a:t>
                </a:r>
                <a:r>
                  <a:rPr lang="en-US" dirty="0"/>
                  <a:t>produced on average by each recruit over its lifetime, considering survival,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r="-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l="-1708"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3456633" y="3692243"/>
            <a:ext cx="1165609" cy="79056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748704" y="4777630"/>
            <a:ext cx="601854" cy="71275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Eggs-per-Recruit</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86632"/>
                <a:ext cx="10515600" cy="4351338"/>
              </a:xfrm>
            </p:spPr>
            <p:txBody>
              <a:bodyPr/>
              <a:lstStyle/>
              <a:p>
                <a:r>
                  <a:rPr lang="en-US" dirty="0"/>
                  <a:t>If we knew fecundity-at-age, we could calculate eggs-per-recruit </a:t>
                </a:r>
              </a:p>
              <a:p>
                <a:pPr marL="0" indent="0">
                  <a:buNone/>
                </a:pPr>
                <a:r>
                  <a:rPr lang="en-US" dirty="0"/>
                  <a:t>Equilibrium eggs-per-recruit </a:t>
                </a:r>
                <a:r>
                  <a:rPr lang="en-US" dirty="0">
                    <a:latin typeface="Cambria Math" panose="02040503050406030204" pitchFamily="18" charset="0"/>
                  </a:rPr>
                  <a:t>(</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a:t>
                </a:r>
              </a:p>
              <a:p>
                <a:r>
                  <a:rPr lang="en-US" dirty="0"/>
                  <a:t>Sum over all ages:</a:t>
                </a:r>
              </a:p>
              <a:p>
                <a:endParaRPr lang="en-US" dirty="0"/>
              </a:p>
              <a:p>
                <a:pPr marL="0" indent="0" algn="ctr">
                  <a:buNone/>
                </a:pPr>
                <a:r>
                  <a:rPr lang="en-US" dirty="0">
                    <a:solidFill>
                      <a:srgbClr val="0000FF"/>
                    </a:solidFill>
                  </a:rPr>
                  <a:t>P(survives to age </a:t>
                </a:r>
                <a14:m>
                  <m:oMath xmlns:m="http://schemas.openxmlformats.org/officeDocument/2006/math">
                    <m:r>
                      <m:rPr>
                        <m:brk m:alnAt="23"/>
                      </m:rPr>
                      <a:rPr lang="en-US" i="1">
                        <a:solidFill>
                          <a:srgbClr val="0000FF"/>
                        </a:solidFill>
                        <a:latin typeface="Cambria Math" panose="02040503050406030204" pitchFamily="18" charset="0"/>
                      </a:rPr>
                      <m:t>𝑎</m:t>
                    </m:r>
                  </m:oMath>
                </a14:m>
                <a:r>
                  <a:rPr lang="en-US" dirty="0">
                    <a:solidFill>
                      <a:srgbClr val="0000FF"/>
                    </a:solidFill>
                  </a:rPr>
                  <a:t>) </a:t>
                </a:r>
                <a:r>
                  <a:rPr lang="en-US" dirty="0"/>
                  <a:t>× </a:t>
                </a:r>
                <a:r>
                  <a:rPr lang="en-US" dirty="0">
                    <a:solidFill>
                      <a:schemeClr val="accent6">
                        <a:lumMod val="75000"/>
                      </a:schemeClr>
                    </a:solidFill>
                  </a:rPr>
                  <a:t>Relative fecundity-at-age </a:t>
                </a:r>
                <a14:m>
                  <m:oMath xmlns:m="http://schemas.openxmlformats.org/officeDocument/2006/math">
                    <m:r>
                      <m:rPr>
                        <m:brk m:alnAt="23"/>
                      </m:rPr>
                      <a:rPr lang="en-US" i="1" smtClean="0">
                        <a:solidFill>
                          <a:schemeClr val="accent6">
                            <a:lumMod val="75000"/>
                          </a:schemeClr>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strike="sngStrike" dirty="0"/>
                  <a:t>× </a:t>
                </a:r>
                <a:r>
                  <a:rPr lang="en-US" strike="sngStrike" dirty="0">
                    <a:solidFill>
                      <a:srgbClr val="C00000"/>
                    </a:solidFill>
                  </a:rPr>
                  <a:t>weight-at-age </a:t>
                </a:r>
                <a14:m>
                  <m:oMath xmlns:m="http://schemas.openxmlformats.org/officeDocument/2006/math">
                    <m:r>
                      <m:rPr>
                        <m:brk m:alnAt="23"/>
                      </m:rPr>
                      <a:rPr lang="en-US" i="1" strike="sngStrike" smtClean="0">
                        <a:solidFill>
                          <a:srgbClr val="C00000"/>
                        </a:solidFill>
                        <a:latin typeface="Cambria Math" panose="02040503050406030204" pitchFamily="18" charset="0"/>
                      </a:rPr>
                      <m:t>𝑎</m:t>
                    </m:r>
                  </m:oMath>
                </a14:m>
                <a:r>
                  <a:rPr lang="en-US" strike="sngStrike" dirty="0">
                    <a:solidFill>
                      <a:srgbClr val="C00000"/>
                    </a:solidFill>
                  </a:rPr>
                  <a:t> </a:t>
                </a:r>
                <a:r>
                  <a:rPr lang="en-US" strike="sngStrike" dirty="0"/>
                  <a:t>× </a:t>
                </a:r>
                <a:r>
                  <a:rPr lang="en-US" strike="sngStrike" dirty="0">
                    <a:solidFill>
                      <a:srgbClr val="7030A0"/>
                    </a:solidFill>
                  </a:rPr>
                  <a:t>P(mature-at-age </a:t>
                </a:r>
                <a14:m>
                  <m:oMath xmlns:m="http://schemas.openxmlformats.org/officeDocument/2006/math">
                    <m:r>
                      <m:rPr>
                        <m:brk m:alnAt="23"/>
                      </m:rPr>
                      <a:rPr lang="en-US" i="1" strike="sngStrike" smtClean="0">
                        <a:solidFill>
                          <a:srgbClr val="7030A0"/>
                        </a:solidFill>
                        <a:latin typeface="Cambria Math" panose="02040503050406030204" pitchFamily="18" charset="0"/>
                      </a:rPr>
                      <m:t>𝑎</m:t>
                    </m:r>
                  </m:oMath>
                </a14:m>
                <a:r>
                  <a:rPr lang="en-US" strike="sngStrike"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86632"/>
                <a:ext cx="10515600" cy="4351338"/>
              </a:xfrm>
              <a:blipFill>
                <a:blip r:embed="rId2"/>
                <a:stretch>
                  <a:fillRect l="-1217" t="-23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5009709" y="5159588"/>
                <a:ext cx="2004138"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r>
                            <m:rPr>
                              <m:brk m:alnAt="23"/>
                            </m:rPr>
                            <a:rPr lang="en-US" sz="2000" b="0" i="1" smtClean="0">
                              <a:solidFill>
                                <a:schemeClr val="tx1"/>
                              </a:solidFill>
                              <a:effectLst/>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sSub>
                                <m:sSubPr>
                                  <m:ctrlPr>
                                    <a:rPr lang="en-US" sz="2000" i="1">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𝑓</m:t>
                                  </m:r>
                                </m:e>
                                <m:sub>
                                  <m:r>
                                    <a:rPr lang="en-US" sz="2000" i="1">
                                      <a:solidFill>
                                        <a:schemeClr val="accent6">
                                          <a:lumMod val="75000"/>
                                        </a:schemeClr>
                                      </a:solidFill>
                                      <a:latin typeface="Cambria Math" panose="02040503050406030204" pitchFamily="18" charset="0"/>
                                    </a:rPr>
                                    <m:t>𝑎</m:t>
                                  </m:r>
                                </m:sub>
                              </m:sSub>
                            </m:e>
                            <m:sub/>
                          </m:sSub>
                        </m:e>
                      </m:nary>
                    </m:oMath>
                  </m:oMathPara>
                </a14:m>
                <a:endParaRPr lang="en-CA" sz="2000" dirty="0"/>
              </a:p>
            </p:txBody>
          </p:sp>
        </mc:Choice>
        <mc:Fallback>
          <p:sp>
            <p:nvSpPr>
              <p:cNvPr id="5" name="TextBox 4"/>
              <p:cNvSpPr txBox="1">
                <a:spLocks noRot="1" noChangeAspect="1" noMove="1" noResize="1" noEditPoints="1" noAdjustHandles="1" noChangeArrowheads="1" noChangeShapeType="1" noTextEdit="1"/>
              </p:cNvSpPr>
              <p:nvPr/>
            </p:nvSpPr>
            <p:spPr>
              <a:xfrm>
                <a:off x="5009709" y="5159588"/>
                <a:ext cx="2004138" cy="878382"/>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p:cNvCxnSpPr>
            <a:cxnSpLocks/>
          </p:cNvCxnSpPr>
          <p:nvPr/>
        </p:nvCxnSpPr>
        <p:spPr>
          <a:xfrm flipH="1">
            <a:off x="6230702" y="3341015"/>
            <a:ext cx="1180407" cy="4683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11109" y="3059668"/>
            <a:ext cx="2901142" cy="369332"/>
          </a:xfrm>
          <a:prstGeom prst="rect">
            <a:avLst/>
          </a:prstGeom>
          <a:noFill/>
        </p:spPr>
        <p:txBody>
          <a:bodyPr wrap="square" rtlCol="0">
            <a:spAutoFit/>
          </a:bodyPr>
          <a:lstStyle/>
          <a:p>
            <a:r>
              <a:rPr lang="en-US" dirty="0">
                <a:solidFill>
                  <a:schemeClr val="accent6">
                    <a:lumMod val="75000"/>
                  </a:schemeClr>
                </a:solidFill>
              </a:rPr>
              <a:t>Eggs/unit body weight</a:t>
            </a:r>
            <a:endParaRPr lang="en-CA" dirty="0">
              <a:solidFill>
                <a:schemeClr val="accent6">
                  <a:lumMod val="75000"/>
                </a:schemeClr>
              </a:solidFill>
            </a:endParaRPr>
          </a:p>
        </p:txBody>
      </p:sp>
      <p:sp>
        <p:nvSpPr>
          <p:cNvPr id="4" name="TextBox 3"/>
          <p:cNvSpPr txBox="1"/>
          <p:nvPr/>
        </p:nvSpPr>
        <p:spPr>
          <a:xfrm>
            <a:off x="7907638" y="5043054"/>
            <a:ext cx="3747655" cy="1200329"/>
          </a:xfrm>
          <a:prstGeom prst="rect">
            <a:avLst/>
          </a:prstGeom>
          <a:solidFill>
            <a:srgbClr val="FFFF00"/>
          </a:solidFill>
        </p:spPr>
        <p:txBody>
          <a:bodyPr wrap="square" rtlCol="0">
            <a:spAutoFit/>
          </a:bodyPr>
          <a:lstStyle/>
          <a:p>
            <a:r>
              <a:rPr lang="en-US" dirty="0" smtClean="0">
                <a:solidFill>
                  <a:srgbClr val="FF0000"/>
                </a:solidFill>
              </a:rPr>
              <a:t>No,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dirty="0" smtClean="0">
                <a:solidFill>
                  <a:srgbClr val="FF0000"/>
                </a:solidFill>
              </a:rPr>
              <a:t> is acting as a proxy for fa. If you want to use fa directly, must delete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baseline="-25000" dirty="0" smtClean="0">
                <a:solidFill>
                  <a:srgbClr val="FF0000"/>
                </a:solidFill>
              </a:rPr>
              <a:t> </a:t>
            </a:r>
            <a:r>
              <a:rPr lang="en-US" dirty="0" smtClean="0">
                <a:solidFill>
                  <a:srgbClr val="FF0000"/>
                </a:solidFill>
              </a:rPr>
              <a:t>… otherwise you’re multiplying fecundity by biomass</a:t>
            </a:r>
            <a:endParaRPr lang="en-US" dirty="0">
              <a:solidFill>
                <a:srgbClr val="FF0000"/>
              </a:solidFill>
            </a:endParaRPr>
          </a:p>
        </p:txBody>
      </p:sp>
      <p:sp>
        <p:nvSpPr>
          <p:cNvPr id="7" name="TextBox 6"/>
          <p:cNvSpPr txBox="1"/>
          <p:nvPr/>
        </p:nvSpPr>
        <p:spPr>
          <a:xfrm>
            <a:off x="9116291" y="233274"/>
            <a:ext cx="2855327" cy="1015663"/>
          </a:xfrm>
          <a:prstGeom prst="rect">
            <a:avLst/>
          </a:prstGeom>
          <a:noFill/>
        </p:spPr>
        <p:txBody>
          <a:bodyPr wrap="square" rtlCol="0">
            <a:spAutoFit/>
          </a:bodyPr>
          <a:lstStyle/>
          <a:p>
            <a:r>
              <a:rPr lang="en-US" sz="2000" dirty="0" smtClean="0">
                <a:solidFill>
                  <a:srgbClr val="FF0000"/>
                </a:solidFill>
              </a:rPr>
              <a:t>Could probably delete this slide to save time – the next slide covers it</a:t>
            </a:r>
            <a:endParaRPr lang="en-US" sz="2000" dirty="0">
              <a:solidFill>
                <a:srgbClr val="FF0000"/>
              </a:solidFill>
            </a:endParaRPr>
          </a:p>
        </p:txBody>
      </p:sp>
    </p:spTree>
    <p:extLst>
      <p:ext uri="{BB962C8B-B14F-4D97-AF65-F5344CB8AC3E}">
        <p14:creationId xmlns:p14="http://schemas.microsoft.com/office/powerpoint/2010/main" val="3454512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r>
                  <a:rPr lang="en-US" dirty="0"/>
                  <a:t> </a:t>
                </a:r>
                <a:r>
                  <a:rPr lang="en-US" strike="sngStrike" dirty="0"/>
                  <a:t>and </a:t>
                </a:r>
                <a:r>
                  <a:rPr lang="en-US" u="sng" strike="sngStrike" dirty="0"/>
                  <a:t>excludes</a:t>
                </a:r>
                <a:r>
                  <a:rPr lang="en-US" strike="sngStrike" dirty="0"/>
                  <a:t> the biomass removed from </a:t>
                </a:r>
                <a14:m>
                  <m:oMath xmlns:m="http://schemas.openxmlformats.org/officeDocument/2006/math">
                    <m:r>
                      <a:rPr lang="en-US" i="1" strike="sngStrike" dirty="0" smtClean="0">
                        <a:latin typeface="Cambria Math" panose="02040503050406030204" pitchFamily="18" charset="0"/>
                      </a:rPr>
                      <m:t>𝑀</m:t>
                    </m:r>
                  </m:oMath>
                </a14:m>
                <a:r>
                  <a:rPr lang="en-US" strike="sngStrike" dirty="0" smtClean="0"/>
                  <a:t> </a:t>
                </a:r>
                <a:r>
                  <a:rPr lang="en-US" dirty="0" smtClean="0">
                    <a:solidFill>
                      <a:srgbClr val="FF0000"/>
                    </a:solidFill>
                  </a:rPr>
                  <a:t>Suggest you don’t need to say that</a:t>
                </a:r>
                <a:endParaRPr lang="en-US" strike="sngStrike" dirty="0">
                  <a:solidFill>
                    <a:srgbClr val="FF0000"/>
                  </a:solidFill>
                </a:endParaRPr>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p:sp>
        <p:nvSpPr>
          <p:cNvPr id="4" name="TextBox 3"/>
          <p:cNvSpPr txBox="1"/>
          <p:nvPr/>
        </p:nvSpPr>
        <p:spPr>
          <a:xfrm>
            <a:off x="1627910" y="5292436"/>
            <a:ext cx="8125691" cy="646331"/>
          </a:xfrm>
          <a:prstGeom prst="rect">
            <a:avLst/>
          </a:prstGeom>
          <a:solidFill>
            <a:srgbClr val="FFFF00"/>
          </a:solidFill>
        </p:spPr>
        <p:txBody>
          <a:bodyPr wrap="square" rtlCol="0">
            <a:spAutoFit/>
          </a:bodyPr>
          <a:lstStyle/>
          <a:p>
            <a:r>
              <a:rPr lang="en-US" dirty="0" smtClean="0">
                <a:solidFill>
                  <a:srgbClr val="FF0000"/>
                </a:solidFill>
              </a:rPr>
              <a:t>Probably don’t need both equations. Mention that this is a per recruit version of the Baranov catch equation (Na replaced with la)</a:t>
            </a:r>
            <a:endParaRPr lang="en-US" dirty="0">
              <a:solidFill>
                <a:srgbClr val="FF0000"/>
              </a:solidFill>
            </a:endParaRPr>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yield-per-recruit</a:t>
                </a:r>
              </a:p>
              <a:p>
                <a:r>
                  <a:rPr lang="en-US" dirty="0"/>
                  <a:t>We already know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654005"/>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(R</a:t>
            </a:r>
            <a:r>
              <a:rPr lang="en-US" baseline="-25000" dirty="0"/>
              <a:t>0</a:t>
            </a:r>
            <a:r>
              <a:rPr lang="en-US" dirty="0"/>
              <a:t>, h, and </a:t>
            </a:r>
            <a:r>
              <a:rPr lang="el-GR" dirty="0"/>
              <a:t>φ</a:t>
            </a:r>
            <a:r>
              <a:rPr lang="en-US" baseline="-25000" dirty="0"/>
              <a:t>0</a:t>
            </a:r>
            <a:r>
              <a:rPr lang="en-US" dirty="0"/>
              <a:t>) or (</a:t>
            </a:r>
            <a:r>
              <a:rPr lang="el-GR" dirty="0"/>
              <a:t>α</a:t>
            </a:r>
            <a:r>
              <a:rPr lang="en-US" dirty="0"/>
              <a:t> and </a:t>
            </a:r>
            <a:r>
              <a:rPr lang="el-GR" dirty="0"/>
              <a:t>β</a:t>
            </a:r>
            <a:r>
              <a:rPr lang="en-US" dirty="0"/>
              <a:t>)</a:t>
            </a:r>
            <a:endParaRPr lang="en-CA" dirty="0"/>
          </a:p>
        </p:txBody>
      </p:sp>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smtClean="0">
                    <a:solidFill>
                      <a:srgbClr val="FF0000"/>
                    </a:solidFill>
                  </a:rPr>
                  <a:t>Number of recruits, from </a:t>
                </a:r>
                <a:r>
                  <a:rPr lang="en-CA" dirty="0" smtClean="0"/>
                  <a:t>the </a:t>
                </a:r>
                <a:r>
                  <a:rPr lang="en-CA" dirty="0"/>
                  <a:t>SRR (here we will use the BH SRR)</a:t>
                </a:r>
              </a:p>
              <a:p>
                <a:pPr marL="0"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a:t>
                </a:r>
                <a:r>
                  <a:rPr lang="en-CA" dirty="0">
                    <a:solidFill>
                      <a:srgbClr val="FF0000"/>
                    </a:solidFill>
                  </a:rPr>
                  <a:t>can </a:t>
                </a:r>
                <a:r>
                  <a:rPr lang="en-CA" dirty="0" smtClean="0">
                    <a:solidFill>
                      <a:srgbClr val="FF0000"/>
                    </a:solidFill>
                  </a:rPr>
                  <a:t>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4F39F49-E8AE-42AB-A3B7-AF494B975353}"/>
                  </a:ext>
                </a:extLst>
              </p:cNvPr>
              <p:cNvSpPr txBox="1"/>
              <p:nvPr/>
            </p:nvSpPr>
            <p:spPr>
              <a:xfrm>
                <a:off x="7941768" y="4443516"/>
                <a:ext cx="3220407"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8" y="4443516"/>
                <a:ext cx="3220407"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1162175" y="4655183"/>
            <a:ext cx="642933" cy="369332"/>
          </a:xfrm>
          <a:prstGeom prst="rect">
            <a:avLst/>
          </a:prstGeom>
          <a:noFill/>
        </p:spPr>
        <p:txBody>
          <a:bodyPr wrap="none" rtlCol="0">
            <a:spAutoFit/>
          </a:bodyPr>
          <a:lstStyle/>
          <a:p>
            <a:r>
              <a:rPr lang="en-US" dirty="0" smtClean="0"/>
              <a:t>Eq. </a:t>
            </a:r>
            <a:r>
              <a:rPr lang="en-US" dirty="0"/>
              <a:t>3</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smtClean="0">
                    <a:ea typeface="Cambria Math" panose="02040503050406030204" pitchFamily="18" charset="0"/>
                  </a:rPr>
                  <a:t> </a:t>
                </a:r>
                <a:r>
                  <a:rPr lang="en-US" sz="2800" dirty="0" smtClean="0">
                    <a:solidFill>
                      <a:srgbClr val="FF0000"/>
                    </a:solidFill>
                    <a:ea typeface="Cambria Math" panose="02040503050406030204" pitchFamily="18" charset="0"/>
                  </a:rPr>
                  <a:t>(derived from Steepnes</a:t>
                </a:r>
                <a:r>
                  <a:rPr lang="en-US" sz="2800" dirty="0" smtClean="0">
                    <a:solidFill>
                      <a:srgbClr val="FF0000"/>
                    </a:solidFill>
                    <a:ea typeface="Cambria Math" panose="02040503050406030204" pitchFamily="18" charset="0"/>
                  </a:rPr>
                  <a:t>s and R0)</a:t>
                </a:r>
                <a:endParaRPr lang="en-US" sz="2800" dirty="0">
                  <a:solidFill>
                    <a:srgbClr val="FF0000"/>
                  </a:solidFill>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a:t>
                </a:r>
                <a:r>
                  <a:rPr lang="en-CA" dirty="0" smtClean="0">
                    <a:solidFill>
                      <a:srgbClr val="FF0000"/>
                    </a:solidFill>
                  </a:rPr>
                  <a:t>(i.e., survival rate) </a:t>
                </a:r>
                <a:r>
                  <a:rPr lang="en-CA" strike="sngStrike" dirty="0" smtClean="0">
                    <a:solidFill>
                      <a:srgbClr val="FF0000"/>
                    </a:solidFill>
                  </a:rPr>
                  <a:t>and </a:t>
                </a:r>
                <a14:m>
                  <m:oMath xmlns:m="http://schemas.openxmlformats.org/officeDocument/2006/math">
                    <m:r>
                      <a:rPr lang="en-US" b="0" i="1" strike="sngStrike" dirty="0" smtClean="0">
                        <a:solidFill>
                          <a:srgbClr val="FF0000"/>
                        </a:solidFill>
                        <a:latin typeface="Cambria Math" panose="02040503050406030204" pitchFamily="18" charset="0"/>
                      </a:rPr>
                      <m:t>𝑅</m:t>
                    </m:r>
                    <m:r>
                      <a:rPr lang="en-US" i="1" strike="sngStrike" baseline="-25000" dirty="0">
                        <a:solidFill>
                          <a:srgbClr val="FF0000"/>
                        </a:solidFill>
                        <a:latin typeface="Cambria Math" panose="02040503050406030204" pitchFamily="18" charset="0"/>
                      </a:rPr>
                      <m:t>0</m:t>
                    </m:r>
                  </m:oMath>
                </a14:m>
                <a:r>
                  <a:rPr lang="en-CA" strike="sngStrike" dirty="0">
                    <a:solidFill>
                      <a:srgbClr val="FF0000"/>
                    </a:solidFill>
                  </a:rPr>
                  <a:t> = the unfished equilibrium recruitment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2"/>
                <a:stretch>
                  <a:fillRect l="-924"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grpSp>
        <p:nvGrpSpPr>
          <p:cNvPr id="9" name="Group 8"/>
          <p:cNvGrpSpPr/>
          <p:nvPr/>
        </p:nvGrpSpPr>
        <p:grpSpPr>
          <a:xfrm>
            <a:off x="3414027" y="3578734"/>
            <a:ext cx="5200339" cy="2914141"/>
            <a:chOff x="6981249" y="3943859"/>
            <a:chExt cx="5200339" cy="2914141"/>
          </a:xfrm>
        </p:grpSpPr>
        <p:pic>
          <p:nvPicPr>
            <p:cNvPr id="5" name="Picture 4"/>
            <p:cNvPicPr>
              <a:picLocks noChangeAspect="1"/>
            </p:cNvPicPr>
            <p:nvPr/>
          </p:nvPicPr>
          <p:blipFill>
            <a:blip r:embed="rId4"/>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p:cxnSp>
        <p:nvCxnSpPr>
          <p:cNvPr id="7" name="Straight Connector 6">
            <a:extLst>
              <a:ext uri="{FF2B5EF4-FFF2-40B4-BE49-F238E27FC236}">
                <a16:creationId xmlns:a16="http://schemas.microsoft.com/office/drawing/2014/main" id="{83955FC7-4603-4317-B47A-24C8CA3798D1}"/>
              </a:ext>
            </a:extLst>
          </p:cNvPr>
          <p:cNvCxnSpPr/>
          <p:nvPr/>
        </p:nvCxnSpPr>
        <p:spPr>
          <a:xfrm flipV="1">
            <a:off x="3983480" y="5347699"/>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8320589" y="5104816"/>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8320589" y="5104816"/>
                <a:ext cx="2523320" cy="369332"/>
              </a:xfrm>
              <a:prstGeom prst="rect">
                <a:avLst/>
              </a:prstGeom>
              <a:blipFill>
                <a:blip r:embed="rId6"/>
                <a:stretch>
                  <a:fillRect l="-2174" t="-8197" b="-24590"/>
                </a:stretch>
              </a:blipFill>
            </p:spPr>
            <p:txBody>
              <a:bodyPr/>
              <a:lstStyle/>
              <a:p>
                <a:r>
                  <a:rPr lang="en-US">
                    <a:noFill/>
                  </a:rPr>
                  <a:t> </a:t>
                </a:r>
              </a:p>
            </p:txBody>
          </p:sp>
        </mc:Fallback>
      </mc:AlternateContent>
      <p:sp>
        <p:nvSpPr>
          <p:cNvPr id="4" name="TextBox 3"/>
          <p:cNvSpPr txBox="1"/>
          <p:nvPr/>
        </p:nvSpPr>
        <p:spPr>
          <a:xfrm>
            <a:off x="8503530" y="3741611"/>
            <a:ext cx="3349034" cy="1200329"/>
          </a:xfrm>
          <a:prstGeom prst="rect">
            <a:avLst/>
          </a:prstGeom>
          <a:noFill/>
          <a:ln>
            <a:solidFill>
              <a:schemeClr val="tx2"/>
            </a:solidFill>
          </a:ln>
        </p:spPr>
        <p:txBody>
          <a:bodyPr wrap="square" rtlCol="0">
            <a:spAutoFit/>
          </a:bodyPr>
          <a:lstStyle/>
          <a:p>
            <a:r>
              <a:rPr lang="en-US" sz="2400" dirty="0" smtClean="0">
                <a:solidFill>
                  <a:schemeClr val="tx2"/>
                </a:solidFill>
              </a:rPr>
              <a:t>We saw this survival rate earlier on in the recruitment section</a:t>
            </a:r>
            <a:endParaRPr lang="en-US" sz="2400" dirty="0">
              <a:solidFill>
                <a:schemeClr val="tx2"/>
              </a:solidFill>
            </a:endParaRP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4" name="TextBox 3"/>
          <p:cNvSpPr txBox="1"/>
          <p:nvPr/>
        </p:nvSpPr>
        <p:spPr>
          <a:xfrm>
            <a:off x="3200399" y="5063836"/>
            <a:ext cx="6186055" cy="461665"/>
          </a:xfrm>
          <a:prstGeom prst="rect">
            <a:avLst/>
          </a:prstGeom>
          <a:solidFill>
            <a:srgbClr val="FFFF00"/>
          </a:solidFill>
        </p:spPr>
        <p:txBody>
          <a:bodyPr wrap="square" rtlCol="0">
            <a:spAutoFit/>
          </a:bodyPr>
          <a:lstStyle/>
          <a:p>
            <a:r>
              <a:rPr lang="en-US" sz="2400" dirty="0" smtClean="0">
                <a:solidFill>
                  <a:srgbClr val="FF0000"/>
                </a:solidFill>
              </a:rPr>
              <a:t>A graph of this would be good (</a:t>
            </a:r>
            <a:r>
              <a:rPr lang="en-US" sz="2400" dirty="0" err="1" smtClean="0">
                <a:solidFill>
                  <a:srgbClr val="FF0000"/>
                </a:solidFill>
              </a:rPr>
              <a:t>PhiF</a:t>
            </a:r>
            <a:r>
              <a:rPr lang="en-US" sz="2400" dirty="0" smtClean="0">
                <a:solidFill>
                  <a:srgbClr val="FF0000"/>
                </a:solidFill>
              </a:rPr>
              <a:t> vs F)</a:t>
            </a:r>
            <a:endParaRPr lang="en-US" sz="2400" dirty="0">
              <a:solidFill>
                <a:srgbClr val="FF0000"/>
              </a:solidFill>
            </a:endParaRPr>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r>
              <a:rPr lang="en-US" dirty="0" smtClean="0">
                <a:solidFill>
                  <a:schemeClr val="tx2"/>
                </a:solidFill>
              </a:rPr>
              <a:t>.</a:t>
            </a:r>
          </a:p>
          <a:p>
            <a:pPr marL="0" indent="0">
              <a:buNone/>
            </a:pPr>
            <a:r>
              <a:rPr lang="en-US" dirty="0" smtClean="0">
                <a:solidFill>
                  <a:schemeClr val="tx2"/>
                </a:solidFill>
              </a:rPr>
              <a:t> </a:t>
            </a:r>
            <a:endParaRPr lang="en-US" dirty="0">
              <a:solidFill>
                <a:schemeClr val="tx2"/>
              </a:solidFill>
            </a:endParaRP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a:t>
            </a:r>
            <a:r>
              <a:rPr lang="en-US" dirty="0" smtClean="0">
                <a:solidFill>
                  <a:schemeClr val="tx2"/>
                </a:solidFill>
              </a:rPr>
              <a:t>[e.g</a:t>
            </a:r>
            <a:r>
              <a:rPr lang="en-US" dirty="0">
                <a:solidFill>
                  <a:schemeClr val="tx2"/>
                </a:solidFill>
              </a:rPr>
              <a:t>., at least 90</a:t>
            </a:r>
            <a:r>
              <a:rPr lang="en-US" dirty="0" smtClean="0">
                <a:solidFill>
                  <a:schemeClr val="tx2"/>
                </a:solidFill>
              </a:rPr>
              <a:t>%] </a:t>
            </a:r>
            <a:r>
              <a:rPr lang="en-US" dirty="0">
                <a:solidFill>
                  <a:schemeClr val="tx2"/>
                </a:solidFill>
              </a:rPr>
              <a:t>of not violating a </a:t>
            </a:r>
            <a:r>
              <a:rPr lang="en-US" b="1" dirty="0">
                <a:solidFill>
                  <a:schemeClr val="tx2"/>
                </a:solidFill>
              </a:rPr>
              <a:t>limit reference point</a:t>
            </a:r>
            <a:r>
              <a:rPr lang="en-US" dirty="0">
                <a:solidFill>
                  <a:schemeClr val="tx2"/>
                </a:solidFill>
              </a:rPr>
              <a:t>, and to have trigger reference points [</a:t>
            </a:r>
            <a:r>
              <a:rPr lang="en-US" dirty="0" smtClean="0">
                <a:solidFill>
                  <a:schemeClr val="tx2"/>
                </a:solidFill>
              </a:rPr>
              <a:t>Operational </a:t>
            </a:r>
            <a:r>
              <a:rPr lang="en-US" dirty="0">
                <a:solidFill>
                  <a:schemeClr val="tx2"/>
                </a:solidFill>
              </a:rPr>
              <a:t>Control </a:t>
            </a:r>
            <a:r>
              <a:rPr lang="en-US" dirty="0" smtClean="0">
                <a:solidFill>
                  <a:schemeClr val="tx2"/>
                </a:solidFill>
              </a:rPr>
              <a:t>Points] </a:t>
            </a:r>
            <a:r>
              <a:rPr lang="en-US" dirty="0">
                <a:solidFill>
                  <a:schemeClr val="tx2"/>
                </a:solidFill>
              </a:rPr>
              <a:t>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5"/>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TextBox 3"/>
          <p:cNvSpPr txBox="1"/>
          <p:nvPr/>
        </p:nvSpPr>
        <p:spPr>
          <a:xfrm>
            <a:off x="982663" y="3387436"/>
            <a:ext cx="4469101" cy="646331"/>
          </a:xfrm>
          <a:prstGeom prst="rect">
            <a:avLst/>
          </a:prstGeom>
          <a:solidFill>
            <a:srgbClr val="FFFF00"/>
          </a:solidFill>
        </p:spPr>
        <p:txBody>
          <a:bodyPr wrap="square" rtlCol="0">
            <a:spAutoFit/>
          </a:bodyPr>
          <a:lstStyle/>
          <a:p>
            <a:r>
              <a:rPr lang="en-US" dirty="0" smtClean="0">
                <a:solidFill>
                  <a:srgbClr val="FF0000"/>
                </a:solidFill>
              </a:rPr>
              <a:t>Can the plots be bigger? Might be hard to see them on a Teams window</a:t>
            </a:r>
            <a:endParaRPr lang="en-US" dirty="0">
              <a:solidFill>
                <a:srgbClr val="FF0000"/>
              </a:solidFill>
            </a:endParaRPr>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US" dirty="0"/>
                  <a:t> </a:t>
                </a:r>
              </a:p>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39941235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The equilibrium SSB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smtClean="0">
                        <a:solidFill>
                          <a:srgbClr val="0000FF"/>
                        </a:solidFill>
                        <a:latin typeface="Cambria Math" panose="02040503050406030204" pitchFamily="18" charset="0"/>
                      </a:rPr>
                      <m:t>𝐹</m:t>
                    </m:r>
                  </m:oMath>
                </a14:m>
                <a:endParaRPr lang="en-US" baseline="-25000" dirty="0"/>
              </a:p>
              <a:p>
                <a:endParaRPr lang="en-US" baseline="-25000" dirty="0"/>
              </a:p>
              <a:p>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r>
                  <a:rPr lang="en-US" baseline="-25000" dirty="0"/>
                  <a:t> </a:t>
                </a:r>
                <a:r>
                  <a:rPr lang="en-US" dirty="0"/>
                  <a:t>and</a:t>
                </a:r>
                <a:r>
                  <a:rPr lang="en-US" baseline="-25000" dirty="0"/>
                  <a:t>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baseline="-25000" dirty="0"/>
                  <a:t> </a:t>
                </a:r>
                <a:r>
                  <a:rPr lang="en-US" dirty="0"/>
                  <a:t>can be calculated for any </a:t>
                </a:r>
                <a14:m>
                  <m:oMath xmlns:m="http://schemas.openxmlformats.org/officeDocument/2006/math">
                    <m:r>
                      <a:rPr lang="en-US" i="1" dirty="0" smtClean="0">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114967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9836"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
        <p:nvSpPr>
          <p:cNvPr id="4" name="TextBox 3"/>
          <p:cNvSpPr txBox="1"/>
          <p:nvPr/>
        </p:nvSpPr>
        <p:spPr>
          <a:xfrm>
            <a:off x="982662" y="4073236"/>
            <a:ext cx="5756351" cy="1015663"/>
          </a:xfrm>
          <a:prstGeom prst="rect">
            <a:avLst/>
          </a:prstGeom>
          <a:solidFill>
            <a:srgbClr val="FFFF00"/>
          </a:solidFill>
        </p:spPr>
        <p:txBody>
          <a:bodyPr wrap="square" rtlCol="0">
            <a:spAutoFit/>
          </a:bodyPr>
          <a:lstStyle/>
          <a:p>
            <a:r>
              <a:rPr lang="en-US" sz="2000" dirty="0" smtClean="0">
                <a:solidFill>
                  <a:srgbClr val="FF0000"/>
                </a:solidFill>
              </a:rPr>
              <a:t>Would be good to add the </a:t>
            </a:r>
            <a:r>
              <a:rPr lang="en-US" sz="2000" dirty="0" err="1" smtClean="0">
                <a:solidFill>
                  <a:srgbClr val="FF0000"/>
                </a:solidFill>
              </a:rPr>
              <a:t>Fcrash</a:t>
            </a:r>
            <a:r>
              <a:rPr lang="en-US" sz="2000" dirty="0" smtClean="0">
                <a:solidFill>
                  <a:srgbClr val="FF0000"/>
                </a:solidFill>
              </a:rPr>
              <a:t> line here and remind people they’ve seen it before (in the recruitment slides). The </a:t>
            </a:r>
            <a:r>
              <a:rPr lang="en-US" sz="2000" dirty="0" err="1" smtClean="0">
                <a:solidFill>
                  <a:srgbClr val="FF0000"/>
                </a:solidFill>
              </a:rPr>
              <a:t>Fcrash</a:t>
            </a:r>
            <a:r>
              <a:rPr lang="en-US" sz="2000" dirty="0" smtClean="0">
                <a:solidFill>
                  <a:srgbClr val="FF0000"/>
                </a:solidFill>
              </a:rPr>
              <a:t> line has a slope alpha</a:t>
            </a:r>
            <a:endParaRPr lang="en-US" sz="2000" dirty="0">
              <a:solidFill>
                <a:srgbClr val="FF0000"/>
              </a:solidFill>
            </a:endParaRPr>
          </a:p>
        </p:txBody>
      </p:sp>
    </p:spTree>
    <p:extLst>
      <p:ext uri="{BB962C8B-B14F-4D97-AF65-F5344CB8AC3E}">
        <p14:creationId xmlns:p14="http://schemas.microsoft.com/office/powerpoint/2010/main" val="39560189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SSB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3 is: </a:t>
                </a:r>
                <a14:m>
                  <m:oMath xmlns:m="http://schemas.openxmlformats.org/officeDocument/2006/math">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a14:m>
                <a:endParaRPr lang="en-US" dirty="0"/>
              </a:p>
              <a:p>
                <a:endParaRPr lang="en-US" dirty="0"/>
              </a:p>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1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i="1">
                        <a:latin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ea typeface="Cambria Math" panose="02040503050406030204" pitchFamily="18" charset="0"/>
                              </a:rPr>
                              <m:t>𝐹</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den>
                    </m:f>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838198" y="5683740"/>
                <a:ext cx="10792691" cy="795731"/>
              </a:xfrm>
              <a:prstGeom prst="rect">
                <a:avLst/>
              </a:prstGeom>
              <a:solidFill>
                <a:srgbClr val="FFFF00"/>
              </a:solidFill>
            </p:spPr>
            <p:txBody>
              <a:bodyPr wrap="square" rtlCol="0">
                <a:spAutoFit/>
              </a:bodyPr>
              <a:lstStyle/>
              <a:p>
                <a:r>
                  <a:rPr lang="en-US" dirty="0" smtClean="0">
                    <a:solidFill>
                      <a:srgbClr val="FF0000"/>
                    </a:solidFill>
                  </a:rPr>
                  <a:t>I think it is better to start with </a:t>
                </a:r>
                <a14:m>
                  <m:oMath xmlns:m="http://schemas.openxmlformats.org/officeDocument/2006/math">
                    <m:sSub>
                      <m:sSubPr>
                        <m:ctrlPr>
                          <a:rPr lang="en-CA" sz="1400" i="1">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𝑅</m:t>
                        </m:r>
                      </m:e>
                      <m:sub>
                        <m:r>
                          <a:rPr lang="en-US" sz="1400" i="1">
                            <a:solidFill>
                              <a:srgbClr val="FF0000"/>
                            </a:solidFill>
                            <a:latin typeface="Cambria Math" panose="02040503050406030204" pitchFamily="18" charset="0"/>
                          </a:rPr>
                          <m:t>𝐹</m:t>
                        </m:r>
                      </m:sub>
                    </m:sSub>
                    <m:r>
                      <a:rPr lang="en-US" sz="1400"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𝛼</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ea typeface="Cambria Math" panose="02040503050406030204" pitchFamily="18" charset="0"/>
                          </a:rPr>
                          <m:t>𝛽</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den>
                    </m:f>
                  </m:oMath>
                </a14:m>
                <a:r>
                  <a:rPr lang="en-US" dirty="0" smtClean="0">
                    <a:solidFill>
                      <a:srgbClr val="FF0000"/>
                    </a:solidFill>
                  </a:rPr>
                  <a:t> because this is actually the expression for the SRR. Then SSBF is simply SSB per recruit x # recruits. More logical. See next slide as an alternative to this one</a:t>
                </a:r>
                <a:endParaRPr lang="en-US" dirty="0">
                  <a:solidFill>
                    <a:srgbClr val="FF0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838198" y="5683740"/>
                <a:ext cx="10792691" cy="795731"/>
              </a:xfrm>
              <a:prstGeom prst="rect">
                <a:avLst/>
              </a:prstGeom>
              <a:blipFill>
                <a:blip r:embed="rId4"/>
                <a:stretch>
                  <a:fillRect l="-452" b="-10687"/>
                </a:stretch>
              </a:blipFill>
            </p:spPr>
            <p:txBody>
              <a:bodyPr/>
              <a:lstStyle/>
              <a:p>
                <a:r>
                  <a:rPr lang="en-US">
                    <a:noFill/>
                  </a:rPr>
                  <a:t> </a:t>
                </a:r>
              </a:p>
            </p:txBody>
          </p:sp>
        </mc:Fallback>
      </mc:AlternateContent>
    </p:spTree>
    <p:extLst>
      <p:ext uri="{BB962C8B-B14F-4D97-AF65-F5344CB8AC3E}">
        <p14:creationId xmlns:p14="http://schemas.microsoft.com/office/powerpoint/2010/main" val="18770150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0623" y="1825625"/>
                <a:ext cx="11025948" cy="4351338"/>
              </a:xfrm>
            </p:spPr>
            <p:txBody>
              <a:bodyPr>
                <a:normAutofit/>
              </a:bodyPr>
              <a:lstStyle/>
              <a:p>
                <a:r>
                  <a:rPr lang="en-US" dirty="0" smtClean="0"/>
                  <a:t>The equilibrium recruitment </a:t>
                </a:r>
                <a:r>
                  <a:rPr lang="en-US" dirty="0"/>
                  <a:t>(</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a:t>
                </a:r>
                <a:r>
                  <a:rPr lang="en-CA" dirty="0" smtClean="0"/>
                  <a:t>is</a:t>
                </a:r>
                <a:r>
                  <a:rPr lang="en-CA" dirty="0"/>
                  <a:t>: </a:t>
                </a:r>
                <a14:m>
                  <m:oMath xmlns:m="http://schemas.openxmlformats.org/officeDocument/2006/math">
                    <m:sSub>
                      <m:sSubPr>
                        <m:ctrlPr>
                          <a:rPr lang="en-CA"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endParaRPr lang="en-US" dirty="0"/>
              </a:p>
              <a:p>
                <a:endParaRPr lang="en-US" dirty="0"/>
              </a:p>
              <a:p>
                <a:r>
                  <a:rPr lang="en-US" dirty="0"/>
                  <a:t>The equilibrium </a:t>
                </a:r>
                <a:r>
                  <a:rPr lang="en-US" dirty="0" smtClean="0"/>
                  <a:t>SSB </a:t>
                </a:r>
                <a:r>
                  <a:rPr lang="en-US" dirty="0"/>
                  <a:t>(</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smtClean="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smtClean="0">
                <a:solidFill>
                  <a:srgbClr val="FF0000"/>
                </a:solidFill>
              </a:rPr>
              <a:t>ALTERNATIVE SLIDE: </a:t>
            </a:r>
            <a:r>
              <a:rPr lang="en-US" sz="3600" dirty="0" smtClean="0"/>
              <a:t>Reference </a:t>
            </a:r>
            <a:r>
              <a:rPr lang="en-US" sz="3600" dirty="0"/>
              <a:t>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latin typeface="Cambria Math" panose="02040503050406030204" pitchFamily="18" charset="0"/>
                      </a:rPr>
                      <m:t>𝐹</m:t>
                    </m:r>
                    <m:r>
                      <a:rPr lang="en-CA" i="1" baseline="-25000" dirty="0">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07473" y="1628486"/>
                <a:ext cx="11112062" cy="1931728"/>
              </a:xfrm>
            </p:spPr>
            <p:txBody>
              <a:bodyPr>
                <a:normAutofit fontScale="925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2429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19061</TotalTime>
  <Words>9609</Words>
  <Application>Microsoft Office PowerPoint</Application>
  <PresentationFormat>Widescreen</PresentationFormat>
  <Paragraphs>894</Paragraphs>
  <Slides>115</Slides>
  <Notes>7</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5"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Objectives</vt:lpstr>
      <vt:lpstr>Objectives</vt:lpstr>
      <vt:lpstr>Exercises</vt:lpstr>
      <vt:lpstr>Outline – Day 1</vt:lpstr>
      <vt:lpstr>Outline – Day 1 (hide)</vt:lpstr>
      <vt:lpstr>Outline – Day 2 (Hide)</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 – MOVED THIS SLIDE UP</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vt:lpstr>
      <vt:lpstr>Steepness and CR are analytically related</vt:lpstr>
      <vt:lpstr>RF add slide showing alpha and beta in terms of h and R0</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 Do we need both this slide and the next? They say more or less the same thing</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Eggs-per-Recruit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ALTERNATIVE SLIDE: 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End day 1 – move SPR to day 2 if we run out of time.</vt:lpstr>
      <vt:lpstr>7. Approaches for Data-limited Stocks</vt:lpstr>
      <vt:lpstr>Approaches for Data-limited Stocks</vt:lpstr>
      <vt:lpstr>Theoretical Proxies for BMSY</vt:lpstr>
      <vt:lpstr>Theoretical Proxies for FMSY</vt:lpstr>
      <vt:lpstr>Historical, Empirical, or Other Proxies for B0 and BMSY</vt:lpstr>
      <vt:lpstr>Catch-only Approaches</vt:lpstr>
      <vt:lpstr>Closed-loop Simulation</vt:lpstr>
      <vt:lpstr>Closed-loop Simulation</vt:lpstr>
      <vt:lpstr>8. Approaches using Multiple Models</vt:lpstr>
      <vt:lpstr>Stock Status from Multiple Models</vt:lpstr>
      <vt:lpstr>Something on multiple OMs in MSE</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347</cp:revision>
  <dcterms:created xsi:type="dcterms:W3CDTF">2021-10-28T18:18:48Z</dcterms:created>
  <dcterms:modified xsi:type="dcterms:W3CDTF">2022-11-13T03:50:47Z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